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7" r:id="rId3"/>
    <p:sldId id="264" r:id="rId4"/>
    <p:sldId id="266" r:id="rId5"/>
    <p:sldId id="258" r:id="rId6"/>
    <p:sldId id="259" r:id="rId7"/>
    <p:sldId id="260" r:id="rId8"/>
    <p:sldId id="262" r:id="rId9"/>
    <p:sldId id="273" r:id="rId10"/>
    <p:sldId id="263" r:id="rId11"/>
    <p:sldId id="267" r:id="rId12"/>
    <p:sldId id="268" r:id="rId13"/>
    <p:sldId id="270" r:id="rId14"/>
    <p:sldId id="271" r:id="rId15"/>
    <p:sldId id="272" r:id="rId16"/>
  </p:sldIdLst>
  <p:sldSz cx="9144000" cy="5143500" type="screen16x9"/>
  <p:notesSz cx="6858000" cy="9144000"/>
  <p:embeddedFontLst>
    <p:embeddedFont>
      <p:font typeface="Source Sans Pro" panose="020B0503030403020204" pitchFamily="34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uz Insúa" initials="" lastIdx="2" clrIdx="0"/>
  <p:cmAuthor id="1" name="Efraín Galicia" initials="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5AEE0F8-79A0-45C6-A28D-8BA803AE861D}">
  <a:tblStyle styleId="{15AEE0F8-79A0-45C6-A28D-8BA803AE861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0D909FB-1D5B-4246-81D5-95E67CA9CA3E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02" y="111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5f35eddce1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15f35eddce1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Google Shape;261;g15dfe60d369_2_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2" name="Google Shape;262;g15dfe60d369_2_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15e054aeb8a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15e054aeb8a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15dfe60d369_4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15dfe60d369_4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5dfe60d369_4_3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5dfe60d369_4_3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15dfe60d36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15dfe60d36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15dfe60d369_4_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15dfe60d369_4_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5dfe60d369_4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4" name="Google Shape;214;g15dfe60d369_4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5e054aeb8a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5e054aeb8a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5dfe60d369_4_5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5dfe60d369_4_5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15f35eddce1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15f35eddce1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15f35eddce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15f35eddce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5f35eddce1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5f35eddce1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0603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data.sedema.cdmx.gob.mx/sitios/conadf/documentos/proyectos-normas/NACDMX_007_RNAT_2019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3.png"/><Relationship Id="rId3" Type="http://schemas.openxmlformats.org/officeDocument/2006/relationships/image" Target="../media/image5.png"/><Relationship Id="rId7" Type="http://schemas.openxmlformats.org/officeDocument/2006/relationships/image" Target="../media/image3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1.png"/><Relationship Id="rId5" Type="http://schemas.openxmlformats.org/officeDocument/2006/relationships/image" Target="../media/image7.png"/><Relationship Id="rId10" Type="http://schemas.openxmlformats.org/officeDocument/2006/relationships/image" Target="../media/image10.png"/><Relationship Id="rId4" Type="http://schemas.openxmlformats.org/officeDocument/2006/relationships/image" Target="../media/image6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4.png"/><Relationship Id="rId10" Type="http://schemas.openxmlformats.org/officeDocument/2006/relationships/image" Target="../media/image19.png"/><Relationship Id="rId4" Type="http://schemas.openxmlformats.org/officeDocument/2006/relationships/image" Target="../media/image8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l="17563" t="-1165" r="31423" b="-172"/>
          <a:stretch/>
        </p:blipFill>
        <p:spPr>
          <a:xfrm>
            <a:off x="4757575" y="-73287"/>
            <a:ext cx="4673324" cy="521197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/>
          <p:nvPr/>
        </p:nvSpPr>
        <p:spPr>
          <a:xfrm rot="10800000">
            <a:off x="-6600" y="18000"/>
            <a:ext cx="4706400" cy="51255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/>
          <p:nvPr/>
        </p:nvSpPr>
        <p:spPr>
          <a:xfrm rot="10800000">
            <a:off x="-6600" y="2200"/>
            <a:ext cx="4706400" cy="9414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19724" t="5747" r="15797" b="5552"/>
          <a:stretch/>
        </p:blipFill>
        <p:spPr>
          <a:xfrm rot="5400000">
            <a:off x="1895363" y="-1874950"/>
            <a:ext cx="895350" cy="4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 rotWithShape="1">
          <a:blip r:embed="rId4">
            <a:alphaModFix/>
          </a:blip>
          <a:srcRect l="19724" t="5747" r="15797" b="5552"/>
          <a:stretch/>
        </p:blipFill>
        <p:spPr>
          <a:xfrm rot="5400000">
            <a:off x="1895363" y="2343137"/>
            <a:ext cx="895350" cy="4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3"/>
          <p:cNvSpPr txBox="1"/>
          <p:nvPr/>
        </p:nvSpPr>
        <p:spPr>
          <a:xfrm>
            <a:off x="545100" y="1275838"/>
            <a:ext cx="3603000" cy="87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Programa de Recolección de Residuos de la Construcción y Demolición (RCD) </a:t>
            </a:r>
            <a:endParaRPr sz="15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500" b="1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 la CDMX</a:t>
            </a:r>
            <a:endParaRPr sz="1500" b="1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4690900" y="0"/>
            <a:ext cx="111300" cy="5143500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330300" y="3056550"/>
            <a:ext cx="4032600" cy="100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Coordinación de Proyectos de Manejo de Residuos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Dirección de Instrumentos Económicos y Auditoría Ambiental</a:t>
            </a:r>
            <a:endParaRPr sz="10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Dirección General de Evaluación de Impacto y Regulación Ambiental</a:t>
            </a:r>
            <a:endParaRPr sz="10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b="1">
                <a:solidFill>
                  <a:srgbClr val="DDC9A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Ciudad de México, a 28 de septiembre de 2022</a:t>
            </a:r>
            <a:endParaRPr b="1">
              <a:solidFill>
                <a:srgbClr val="DDC9A3"/>
              </a:solidFill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00300" y="275548"/>
            <a:ext cx="1431075" cy="3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77874" y="355500"/>
            <a:ext cx="994126" cy="1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4855250" y="4808350"/>
            <a:ext cx="293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Fotografía: CIREC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" name="Google Shape;204;p20"/>
          <p:cNvGraphicFramePr/>
          <p:nvPr>
            <p:extLst>
              <p:ext uri="{D42A27DB-BD31-4B8C-83A1-F6EECF244321}">
                <p14:modId xmlns:p14="http://schemas.microsoft.com/office/powerpoint/2010/main" val="1241779958"/>
              </p:ext>
            </p:extLst>
          </p:nvPr>
        </p:nvGraphicFramePr>
        <p:xfrm>
          <a:off x="-737" y="1071750"/>
          <a:ext cx="9144000" cy="4071749"/>
        </p:xfrm>
        <a:graphic>
          <a:graphicData uri="http://schemas.openxmlformats.org/drawingml/2006/table">
            <a:tbl>
              <a:tblPr>
                <a:noFill/>
                <a:tableStyleId>{F0D909FB-1D5B-4246-81D5-95E67CA9CA3E}</a:tableStyleId>
              </a:tblPr>
              <a:tblGrid>
                <a:gridCol w="177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5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4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32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932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1206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Compromisos</a:t>
                      </a:r>
                      <a:endParaRPr sz="800"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Iztacalco</a:t>
                      </a:r>
                      <a:endParaRPr sz="800"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Tlalpan</a:t>
                      </a:r>
                      <a:endParaRPr sz="800"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Venustiano Carranza</a:t>
                      </a:r>
                      <a:endParaRPr sz="800"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Xochimilco </a:t>
                      </a:r>
                      <a:endParaRPr sz="800"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78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Contar con personal para apoyar a la empresa transportista en las actividades de carga.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rgbClr val="10312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Ha presentado evidencia fotográfica de que cuenta con personal para la recolección, carga y transporte de RCD.</a:t>
                      </a:r>
                      <a:endParaRPr sz="80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>
                          <a:solidFill>
                            <a:srgbClr val="10312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SEDEMA no cuenta con evidencia de que la alcaldía apoyara en las actividades de carga</a:t>
                      </a:r>
                      <a:endParaRPr sz="800" b="1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978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Separar los RCD conforme a la NACDMX-007-RNAT-2019.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dirty="0">
                          <a:solidFill>
                            <a:srgbClr val="10312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SEDEMA no cuenta con evidencia del manejo adecuado de los RCD.</a:t>
                      </a:r>
                      <a:endParaRPr sz="800" dirty="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>
                          <a:solidFill>
                            <a:srgbClr val="10312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CUMPLE</a:t>
                      </a:r>
                      <a:endParaRPr sz="800" b="1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rgbClr val="10312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Entregaron RCD mezclado con llantas, por lo que el apoyo de la empresa transportista y la PTARCD fue suspendido.</a:t>
                      </a:r>
                      <a:endParaRPr sz="80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39212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Comunicación constante con la empresa transportista y la Planta de Tratamiento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dirty="0">
                          <a:solidFill>
                            <a:srgbClr val="10312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planta Accubo generó un cobro al Sindicato Emiliano Zapata, debido a la falta de comunicación y apoyo por parte de la alcaldía.</a:t>
                      </a:r>
                      <a:endParaRPr sz="800" dirty="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>
                          <a:solidFill>
                            <a:srgbClr val="10312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CUMPLE</a:t>
                      </a:r>
                      <a:endParaRPr sz="800" b="1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rgbClr val="10312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alcaldía se ha comunicado con la empresa transportista sin éxito. </a:t>
                      </a:r>
                      <a:endParaRPr sz="80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89780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Definir un espacio para el resguardo de los RCD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>
                          <a:solidFill>
                            <a:srgbClr val="10312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CUMPLE</a:t>
                      </a:r>
                      <a:endParaRPr sz="800" b="1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solidFill>
                            <a:srgbClr val="10312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SEDEMA desconoce si se respetó el campamento de resguardo establecido en el Acuerdo, toda vez que en las Bitácoras se menciona una ubicación distinta.</a:t>
                      </a:r>
                      <a:endParaRPr sz="80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1991"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generar costo alguno por la recepción de RCD de origen ciudadano. 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dirty="0">
                          <a:solidFill>
                            <a:srgbClr val="10312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                                                                                                                                                        </a:t>
                      </a:r>
                      <a:r>
                        <a:rPr lang="es" sz="800" b="1" dirty="0">
                          <a:solidFill>
                            <a:srgbClr val="10312B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CUMPLE</a:t>
                      </a:r>
                      <a:endParaRPr sz="800" b="1" dirty="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205" name="Google Shape;205;p20"/>
          <p:cNvSpPr/>
          <p:nvPr/>
        </p:nvSpPr>
        <p:spPr>
          <a:xfrm>
            <a:off x="-723" y="0"/>
            <a:ext cx="9144000" cy="6777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6" name="Google Shape;206;p20"/>
          <p:cNvPicPr preferRelativeResize="0"/>
          <p:nvPr/>
        </p:nvPicPr>
        <p:blipFill rotWithShape="1">
          <a:blip r:embed="rId3">
            <a:alphaModFix amt="39000"/>
          </a:blip>
          <a:srcRect l="42686" t="6633" r="11648" b="6197"/>
          <a:stretch/>
        </p:blipFill>
        <p:spPr>
          <a:xfrm rot="5400000">
            <a:off x="2020564" y="-2004189"/>
            <a:ext cx="660650" cy="4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0"/>
          <p:cNvPicPr preferRelativeResize="0"/>
          <p:nvPr/>
        </p:nvPicPr>
        <p:blipFill rotWithShape="1">
          <a:blip r:embed="rId3">
            <a:alphaModFix amt="39000"/>
          </a:blip>
          <a:srcRect l="42481" t="4957" r="11263" b="12697"/>
          <a:stretch/>
        </p:blipFill>
        <p:spPr>
          <a:xfrm rot="5400000">
            <a:off x="6589015" y="-1877962"/>
            <a:ext cx="669200" cy="44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0"/>
          <p:cNvSpPr/>
          <p:nvPr/>
        </p:nvSpPr>
        <p:spPr>
          <a:xfrm>
            <a:off x="0" y="677750"/>
            <a:ext cx="9144000" cy="162600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175" y="168548"/>
            <a:ext cx="1431075" cy="3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249" y="248513"/>
            <a:ext cx="994126" cy="1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Google Shape;211;p20"/>
          <p:cNvSpPr/>
          <p:nvPr/>
        </p:nvSpPr>
        <p:spPr>
          <a:xfrm>
            <a:off x="-6600" y="622475"/>
            <a:ext cx="9151200" cy="463200"/>
          </a:xfrm>
          <a:prstGeom prst="rect">
            <a:avLst/>
          </a:prstGeom>
          <a:solidFill>
            <a:srgbClr val="9F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Compromisos asumidos por alcaldías</a:t>
            </a:r>
            <a:endParaRPr sz="20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24"/>
          <p:cNvSpPr/>
          <p:nvPr/>
        </p:nvSpPr>
        <p:spPr>
          <a:xfrm rot="10800000">
            <a:off x="-6600" y="-226400"/>
            <a:ext cx="4706400" cy="9414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5" name="Google Shape;265;p24"/>
          <p:cNvPicPr preferRelativeResize="0"/>
          <p:nvPr/>
        </p:nvPicPr>
        <p:blipFill rotWithShape="1">
          <a:blip r:embed="rId3">
            <a:alphaModFix/>
          </a:blip>
          <a:srcRect l="19724" t="5747" r="15797" b="5552"/>
          <a:stretch/>
        </p:blipFill>
        <p:spPr>
          <a:xfrm rot="-5400000">
            <a:off x="1898913" y="-2103550"/>
            <a:ext cx="895350" cy="4695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6" name="Google Shape;266;p24"/>
          <p:cNvSpPr/>
          <p:nvPr/>
        </p:nvSpPr>
        <p:spPr>
          <a:xfrm rot="10800000">
            <a:off x="4694450" y="-226400"/>
            <a:ext cx="4706400" cy="9414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24"/>
          <p:cNvPicPr preferRelativeResize="0"/>
          <p:nvPr/>
        </p:nvPicPr>
        <p:blipFill rotWithShape="1">
          <a:blip r:embed="rId3">
            <a:alphaModFix/>
          </a:blip>
          <a:srcRect l="19724" t="5747" r="15797" b="5552"/>
          <a:stretch/>
        </p:blipFill>
        <p:spPr>
          <a:xfrm rot="-5400000">
            <a:off x="6523763" y="-2103550"/>
            <a:ext cx="895350" cy="4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5875" y="101438"/>
            <a:ext cx="1422626" cy="3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2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067349" y="180338"/>
            <a:ext cx="994126" cy="1978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70" name="Google Shape;270;p24"/>
          <p:cNvGraphicFramePr/>
          <p:nvPr>
            <p:extLst>
              <p:ext uri="{D42A27DB-BD31-4B8C-83A1-F6EECF244321}">
                <p14:modId xmlns:p14="http://schemas.microsoft.com/office/powerpoint/2010/main" val="3614104812"/>
              </p:ext>
            </p:extLst>
          </p:nvPr>
        </p:nvGraphicFramePr>
        <p:xfrm>
          <a:off x="0" y="1078375"/>
          <a:ext cx="5713200" cy="4062288"/>
        </p:xfrm>
        <a:graphic>
          <a:graphicData uri="http://schemas.openxmlformats.org/drawingml/2006/table">
            <a:tbl>
              <a:tblPr>
                <a:noFill/>
                <a:tableStyleId>{F0D909FB-1D5B-4246-81D5-95E67CA9CA3E}</a:tableStyleId>
              </a:tblPr>
              <a:tblGrid>
                <a:gridCol w="571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675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3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LEY DE RESIDUOS SÓLIDOS DEL DISTRITO FEDERAL</a:t>
                      </a:r>
                      <a:endParaRPr sz="1300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B7B7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1600"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1600" b="1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Artículo 10</a:t>
                      </a:r>
                      <a:r>
                        <a:rPr lang="es" sz="1600" dirty="0"/>
                        <a:t>.-</a:t>
                      </a:r>
                      <a:r>
                        <a:rPr lang="es" sz="1600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r>
                        <a:rPr lang="es" sz="1600" b="1" dirty="0">
                          <a:solidFill>
                            <a:srgbClr val="BC955C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Corresponde a las alcaldías: </a:t>
                      </a:r>
                      <a:endParaRPr sz="1600" b="1" dirty="0">
                        <a:solidFill>
                          <a:srgbClr val="BC955C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600" b="1" dirty="0">
                        <a:solidFill>
                          <a:srgbClr val="BC955C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1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Fracción III</a:t>
                      </a:r>
                      <a:r>
                        <a:rPr lang="es" sz="1400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. </a:t>
                      </a:r>
                      <a:r>
                        <a:rPr lang="es" sz="1400" b="1" dirty="0">
                          <a:solidFill>
                            <a:srgbClr val="BC955C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Erradicar la existencia de tiraderos clandestinos de residuos sólidos.</a:t>
                      </a:r>
                      <a:endParaRPr sz="1400" b="1" dirty="0">
                        <a:solidFill>
                          <a:srgbClr val="BC955C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1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Fracción IV</a:t>
                      </a:r>
                      <a:r>
                        <a:rPr lang="es" sz="1400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. Orientar a la población sobre la reducción, reutilización, aprovechamiento, valorización reciclaje y separación desde la fuente de los residuos sólidos.</a:t>
                      </a:r>
                      <a:endParaRPr sz="1400" dirty="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1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Fracción XIII</a:t>
                      </a:r>
                      <a:r>
                        <a:rPr lang="es" sz="1400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. Inspeccionar y vigilar el cumplimiento de las disposiciones de la presente Ley.</a:t>
                      </a:r>
                      <a:endParaRPr sz="1400" dirty="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just" rtl="0">
                        <a:lnSpc>
                          <a:spcPct val="115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1400" b="1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Fracción XIV</a:t>
                      </a:r>
                      <a:r>
                        <a:rPr lang="es" sz="1400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. Imponer las sanciones que correspondan por violaciones o incumplimiento.</a:t>
                      </a:r>
                      <a:endParaRPr sz="1400" dirty="0">
                        <a:solidFill>
                          <a:srgbClr val="10312B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endParaRPr sz="900" dirty="0"/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271" name="Google Shape;271;p24"/>
          <p:cNvPicPr preferRelativeResize="0"/>
          <p:nvPr/>
        </p:nvPicPr>
        <p:blipFill rotWithShape="1">
          <a:blip r:embed="rId6">
            <a:alphaModFix/>
          </a:blip>
          <a:srcRect t="-735" r="36313"/>
          <a:stretch/>
        </p:blipFill>
        <p:spPr>
          <a:xfrm>
            <a:off x="5713200" y="1007925"/>
            <a:ext cx="3546726" cy="4150551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p24"/>
          <p:cNvSpPr/>
          <p:nvPr/>
        </p:nvSpPr>
        <p:spPr>
          <a:xfrm>
            <a:off x="0" y="685075"/>
            <a:ext cx="9183600" cy="393300"/>
          </a:xfrm>
          <a:prstGeom prst="rect">
            <a:avLst/>
          </a:prstGeom>
          <a:solidFill>
            <a:srgbClr val="9F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Atribución de alcaldías respecto a tiraderos clandestinos</a:t>
            </a:r>
            <a:endParaRPr sz="20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3" name="Google Shape;273;p24"/>
          <p:cNvSpPr txBox="1"/>
          <p:nvPr/>
        </p:nvSpPr>
        <p:spPr>
          <a:xfrm>
            <a:off x="5713200" y="4834050"/>
            <a:ext cx="293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Fotografía: Alcaldía Azcapotzalco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5"/>
          <p:cNvSpPr/>
          <p:nvPr/>
        </p:nvSpPr>
        <p:spPr>
          <a:xfrm>
            <a:off x="-6600" y="622475"/>
            <a:ext cx="9144000" cy="463200"/>
          </a:xfrm>
          <a:prstGeom prst="rect">
            <a:avLst/>
          </a:prstGeom>
          <a:solidFill>
            <a:srgbClr val="9F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PGIR 2021-2025</a:t>
            </a:r>
            <a:endParaRPr sz="20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79" name="Google Shape;279;p25"/>
          <p:cNvSpPr txBox="1"/>
          <p:nvPr/>
        </p:nvSpPr>
        <p:spPr>
          <a:xfrm>
            <a:off x="98924" y="1181849"/>
            <a:ext cx="3057448" cy="9386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s" sz="11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Derivado de diversas mesas de trabajo en las que</a:t>
            </a:r>
            <a:r>
              <a:rPr lang="es" sz="11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participaron las 16 alcaldías</a:t>
            </a:r>
            <a:r>
              <a:rPr lang="es" sz="11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en mayo de 2021 la </a:t>
            </a:r>
            <a:r>
              <a:rPr lang="es" sz="11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SEDEMA</a:t>
            </a:r>
            <a:r>
              <a:rPr lang="es" sz="11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les extendió la cordial invitación para participar en el</a:t>
            </a:r>
            <a:r>
              <a:rPr lang="es" sz="1100" b="1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PGIR 2021-2025</a:t>
            </a:r>
            <a:r>
              <a:rPr lang="es" sz="110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900" dirty="0">
              <a:solidFill>
                <a:schemeClr val="dk2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80" name="Google Shape;280;p25"/>
          <p:cNvSpPr/>
          <p:nvPr/>
        </p:nvSpPr>
        <p:spPr>
          <a:xfrm>
            <a:off x="-723" y="0"/>
            <a:ext cx="9144000" cy="6777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1" name="Google Shape;281;p25"/>
          <p:cNvPicPr preferRelativeResize="0"/>
          <p:nvPr/>
        </p:nvPicPr>
        <p:blipFill rotWithShape="1">
          <a:blip r:embed="rId3">
            <a:alphaModFix amt="39000"/>
          </a:blip>
          <a:srcRect l="42686" t="6633" r="11648" b="6197"/>
          <a:stretch/>
        </p:blipFill>
        <p:spPr>
          <a:xfrm rot="5400000">
            <a:off x="2020564" y="-2004189"/>
            <a:ext cx="660650" cy="4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25"/>
          <p:cNvPicPr preferRelativeResize="0"/>
          <p:nvPr/>
        </p:nvPicPr>
        <p:blipFill rotWithShape="1">
          <a:blip r:embed="rId3">
            <a:alphaModFix amt="39000"/>
          </a:blip>
          <a:srcRect l="42481" t="4957" r="11263" b="12697"/>
          <a:stretch/>
        </p:blipFill>
        <p:spPr>
          <a:xfrm rot="5400000">
            <a:off x="6589015" y="-1877962"/>
            <a:ext cx="669200" cy="44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175" y="168548"/>
            <a:ext cx="1431075" cy="3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4" name="Google Shape;284;p2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249" y="248513"/>
            <a:ext cx="994126" cy="1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5"/>
          <p:cNvPicPr preferRelativeResize="0"/>
          <p:nvPr/>
        </p:nvPicPr>
        <p:blipFill rotWithShape="1">
          <a:blip r:embed="rId6">
            <a:alphaModFix/>
          </a:blip>
          <a:srcRect l="41808" t="25382" r="15226" b="24769"/>
          <a:stretch/>
        </p:blipFill>
        <p:spPr>
          <a:xfrm>
            <a:off x="141049" y="2243349"/>
            <a:ext cx="3015323" cy="1839999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86" name="Google Shape;286;p25"/>
          <p:cNvGraphicFramePr/>
          <p:nvPr>
            <p:extLst>
              <p:ext uri="{D42A27DB-BD31-4B8C-83A1-F6EECF244321}">
                <p14:modId xmlns:p14="http://schemas.microsoft.com/office/powerpoint/2010/main" val="1419569777"/>
              </p:ext>
            </p:extLst>
          </p:nvPr>
        </p:nvGraphicFramePr>
        <p:xfrm>
          <a:off x="3657600" y="2182400"/>
          <a:ext cx="5296747" cy="2041987"/>
        </p:xfrm>
        <a:graphic>
          <a:graphicData uri="http://schemas.openxmlformats.org/drawingml/2006/table">
            <a:tbl>
              <a:tblPr>
                <a:noFill/>
                <a:tableStyleId>{F0D909FB-1D5B-4246-81D5-95E67CA9CA3E}</a:tableStyleId>
              </a:tblPr>
              <a:tblGrid>
                <a:gridCol w="119399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448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1474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35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3314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</a:rPr>
                        <a:t>Línea estratégica</a:t>
                      </a:r>
                      <a:endParaRPr sz="8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</a:rPr>
                        <a:t>Acción específica</a:t>
                      </a:r>
                      <a:endParaRPr sz="8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</a:rPr>
                        <a:t>Indicador al 2025</a:t>
                      </a:r>
                      <a:endParaRPr sz="8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</a:rPr>
                        <a:t>Año de cumplimiento</a:t>
                      </a:r>
                      <a:endParaRPr sz="800" b="1" dirty="0">
                        <a:solidFill>
                          <a:schemeClr val="lt1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0657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Evaluación</a:t>
                      </a:r>
                      <a:endParaRPr sz="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17.1 Garantizar la disminución en la existencia de tiraderos clandestinos en la Ciudad</a:t>
                      </a:r>
                      <a:endParaRPr sz="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50%  en la disminución/erradicación de los tiraderos clandestinos por alcaldía</a:t>
                      </a:r>
                      <a:endParaRPr sz="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2021-2025</a:t>
                      </a:r>
                      <a:endParaRPr sz="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818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Comunicación-</a:t>
                      </a:r>
                      <a:endParaRPr sz="8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educación</a:t>
                      </a:r>
                      <a:endParaRPr sz="8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17.2 Concientizar a la ciudadanía a fin de prevenir la proliferación de nuevos tiraderos clandestinos e informar sobre las sanciones existentes</a:t>
                      </a:r>
                      <a:endParaRPr sz="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5 acciones de comunicación para prevenir la formación de nuevos tiraderos clandestinos</a:t>
                      </a:r>
                      <a:endParaRPr sz="80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dirty="0"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2021-2025</a:t>
                      </a:r>
                      <a:endParaRPr sz="800" dirty="0"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9D9D9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87" name="Google Shape;287;p25"/>
          <p:cNvSpPr txBox="1"/>
          <p:nvPr/>
        </p:nvSpPr>
        <p:spPr>
          <a:xfrm>
            <a:off x="3570660" y="1300175"/>
            <a:ext cx="5470625" cy="600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b="1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META 9.</a:t>
            </a:r>
            <a:endParaRPr sz="900" b="1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b="1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ERRADICAR EL 50% DE LA CANTIDAD DE TIRADEROS CLANDESTINOS RESPECTO AL 2019 Y EVITAR LA PROLIFERACIÓN DE NUEVOS TIRADEROS PARA EL 2025</a:t>
            </a:r>
            <a:endParaRPr sz="900" b="1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90" name="Google Shape;290;p25"/>
          <p:cNvSpPr txBox="1"/>
          <p:nvPr/>
        </p:nvSpPr>
        <p:spPr>
          <a:xfrm>
            <a:off x="125325" y="3726125"/>
            <a:ext cx="28509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Publicado en la GOCDMX No. 654 Bis el 04 de agosto de 2021</a:t>
            </a:r>
            <a:endParaRPr sz="8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27"/>
          <p:cNvSpPr/>
          <p:nvPr/>
        </p:nvSpPr>
        <p:spPr>
          <a:xfrm>
            <a:off x="-20525" y="673713"/>
            <a:ext cx="9183600" cy="393300"/>
          </a:xfrm>
          <a:prstGeom prst="rect">
            <a:avLst/>
          </a:prstGeom>
          <a:solidFill>
            <a:srgbClr val="9F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2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NACDMX-007-RNAT-2019</a:t>
            </a:r>
            <a:endParaRPr sz="22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11" name="Google Shape;311;p27"/>
          <p:cNvSpPr txBox="1"/>
          <p:nvPr/>
        </p:nvSpPr>
        <p:spPr>
          <a:xfrm>
            <a:off x="-64450" y="2240288"/>
            <a:ext cx="3856500" cy="204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4800" algn="just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Source Sans Pro"/>
              <a:buChar char="●"/>
            </a:pPr>
            <a:r>
              <a:rPr lang="es" sz="12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Determinar la</a:t>
            </a:r>
            <a:r>
              <a:rPr lang="es" sz="1200" b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clasificación de los RCD</a:t>
            </a: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666666"/>
              </a:buClr>
              <a:buSzPts val="1200"/>
              <a:buFont typeface="Source Sans Pro"/>
              <a:buChar char="●"/>
            </a:pPr>
            <a:r>
              <a:rPr lang="es" sz="12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Establecer las </a:t>
            </a: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especificaciones y requisitos técnicos para</a:t>
            </a:r>
            <a:r>
              <a:rPr lang="es" sz="1200" b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su manejo integral</a:t>
            </a: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Source Sans Pro"/>
              <a:buChar char="●"/>
            </a:pP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Establecer los requisitos complementarios que deberán observarse en la </a:t>
            </a:r>
            <a:r>
              <a:rPr lang="es" sz="1200" b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formulación de los Planes de Manejo de RCD</a:t>
            </a: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666666"/>
              </a:buClr>
              <a:buSzPts val="1200"/>
              <a:buFont typeface="Source Sans Pro"/>
              <a:buChar char="●"/>
            </a:pPr>
            <a:r>
              <a:rPr lang="es" sz="12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Establecer su procedimiento para la </a:t>
            </a:r>
            <a:r>
              <a:rPr lang="es" sz="1200" b="1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evaluación de la conformidad</a:t>
            </a:r>
            <a:r>
              <a:rPr lang="es" sz="12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/>
          </a:p>
        </p:txBody>
      </p:sp>
      <p:sp>
        <p:nvSpPr>
          <p:cNvPr id="312" name="Google Shape;312;p27"/>
          <p:cNvSpPr txBox="1"/>
          <p:nvPr/>
        </p:nvSpPr>
        <p:spPr>
          <a:xfrm>
            <a:off x="4572000" y="2264125"/>
            <a:ext cx="4293900" cy="26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 de aplicación obligatoria en todo el territorio de la Ciudad de México para los: </a:t>
            </a:r>
            <a:endParaRPr sz="12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700">
              <a:solidFill>
                <a:srgbClr val="666666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Source Sans Pro"/>
              <a:buChar char="●"/>
            </a:pP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</a:t>
            </a:r>
            <a:r>
              <a:rPr lang="es" sz="1200" b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generadores de los RCD</a:t>
            </a: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Source Sans Pro"/>
              <a:buChar char="●"/>
            </a:pP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</a:t>
            </a:r>
            <a:r>
              <a:rPr lang="es" sz="1200" b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prestadores de servicio</a:t>
            </a: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público y privado que intervengan en las actividades de manejo integral de RCD. </a:t>
            </a:r>
            <a:endParaRPr sz="1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595959"/>
              </a:buClr>
              <a:buSzPts val="1200"/>
              <a:buFont typeface="Source Sans Pro"/>
              <a:buChar char="●"/>
            </a:pP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 personas físicas y morales que estén obligadas a la elaboración de</a:t>
            </a:r>
            <a:r>
              <a:rPr lang="es" sz="1200" b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Planes de Manejo de RCD</a:t>
            </a: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marR="0" lvl="0" indent="-304800" algn="just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595959"/>
              </a:buClr>
              <a:buSzPts val="1200"/>
              <a:buFont typeface="Source Sans Pro"/>
              <a:buChar char="●"/>
            </a:pP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 personas físicas y morales, del sector público o privado que r</a:t>
            </a:r>
            <a:r>
              <a:rPr lang="es" sz="1200" b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ealicen obras de construcción</a:t>
            </a: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313" name="Google Shape;313;p27"/>
          <p:cNvSpPr txBox="1"/>
          <p:nvPr/>
        </p:nvSpPr>
        <p:spPr>
          <a:xfrm>
            <a:off x="2153850" y="4897163"/>
            <a:ext cx="7988400" cy="29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7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Link de consulta: </a:t>
            </a:r>
            <a:r>
              <a:rPr lang="es" sz="700" u="sng">
                <a:solidFill>
                  <a:schemeClr val="hlink"/>
                </a:solidFill>
                <a:latin typeface="Source Sans Pro"/>
                <a:ea typeface="Source Sans Pro"/>
                <a:cs typeface="Source Sans Pro"/>
                <a:sym typeface="Source Sans Pro"/>
                <a:hlinkClick r:id="rId3"/>
              </a:rPr>
              <a:t>http://data.sedema.cdmx.gob.mx/sitios/conadf/documentos/proyectos-normas/NACDMX_007_RNAT_2019.pdf</a:t>
            </a:r>
            <a:r>
              <a:rPr lang="es" sz="700">
                <a:solidFill>
                  <a:srgbClr val="66666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endParaRPr sz="900"/>
          </a:p>
        </p:txBody>
      </p:sp>
      <p:sp>
        <p:nvSpPr>
          <p:cNvPr id="314" name="Google Shape;314;p27"/>
          <p:cNvSpPr txBox="1"/>
          <p:nvPr/>
        </p:nvSpPr>
        <p:spPr>
          <a:xfrm>
            <a:off x="-64450" y="1016200"/>
            <a:ext cx="92274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 b="1" i="1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Norma Ambiental para la Ciudad de México que establece la clasificación y especificaciones de manejo integral para los residuos de la construcción y demolición en la Ciudad de México</a:t>
            </a:r>
            <a:endParaRPr sz="1100" b="1" i="1">
              <a:solidFill>
                <a:srgbClr val="9F2241"/>
              </a:solidFill>
            </a:endParaRPr>
          </a:p>
        </p:txBody>
      </p:sp>
      <p:sp>
        <p:nvSpPr>
          <p:cNvPr id="315" name="Google Shape;315;p27"/>
          <p:cNvSpPr/>
          <p:nvPr/>
        </p:nvSpPr>
        <p:spPr>
          <a:xfrm>
            <a:off x="-723" y="0"/>
            <a:ext cx="9144000" cy="6777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16" name="Google Shape;316;p27"/>
          <p:cNvPicPr preferRelativeResize="0"/>
          <p:nvPr/>
        </p:nvPicPr>
        <p:blipFill rotWithShape="1">
          <a:blip r:embed="rId4">
            <a:alphaModFix amt="39000"/>
          </a:blip>
          <a:srcRect l="42686" t="6633" r="11648" b="6197"/>
          <a:stretch/>
        </p:blipFill>
        <p:spPr>
          <a:xfrm rot="5400000">
            <a:off x="2020564" y="-2004189"/>
            <a:ext cx="660650" cy="4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Google Shape;317;p27"/>
          <p:cNvPicPr preferRelativeResize="0"/>
          <p:nvPr/>
        </p:nvPicPr>
        <p:blipFill rotWithShape="1">
          <a:blip r:embed="rId4">
            <a:alphaModFix amt="39000"/>
          </a:blip>
          <a:srcRect l="42481" t="4957" r="11263" b="12697"/>
          <a:stretch/>
        </p:blipFill>
        <p:spPr>
          <a:xfrm rot="5400000">
            <a:off x="6589015" y="-1877962"/>
            <a:ext cx="669200" cy="44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Google Shape;318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83175" y="168548"/>
            <a:ext cx="1431075" cy="3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9" name="Google Shape;319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968249" y="248513"/>
            <a:ext cx="994126" cy="1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7"/>
          <p:cNvSpPr/>
          <p:nvPr/>
        </p:nvSpPr>
        <p:spPr>
          <a:xfrm>
            <a:off x="1366700" y="1482750"/>
            <a:ext cx="994200" cy="716100"/>
          </a:xfrm>
          <a:prstGeom prst="roundRect">
            <a:avLst>
              <a:gd name="adj" fmla="val 16667"/>
            </a:avLst>
          </a:prstGeom>
          <a:solidFill>
            <a:srgbClr val="235B4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</a:rPr>
              <a:t>Objetivo</a:t>
            </a:r>
            <a:endParaRPr b="1">
              <a:solidFill>
                <a:schemeClr val="lt1"/>
              </a:solidFill>
            </a:endParaRPr>
          </a:p>
        </p:txBody>
      </p:sp>
      <p:sp>
        <p:nvSpPr>
          <p:cNvPr id="321" name="Google Shape;321;p27"/>
          <p:cNvSpPr/>
          <p:nvPr/>
        </p:nvSpPr>
        <p:spPr>
          <a:xfrm>
            <a:off x="6281850" y="1501950"/>
            <a:ext cx="1187100" cy="677700"/>
          </a:xfrm>
          <a:prstGeom prst="roundRect">
            <a:avLst>
              <a:gd name="adj" fmla="val 16667"/>
            </a:avLst>
          </a:prstGeom>
          <a:solidFill>
            <a:srgbClr val="235B4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</a:rPr>
              <a:t>Ámbito de validez</a:t>
            </a:r>
            <a:endParaRPr sz="1200">
              <a:solidFill>
                <a:schemeClr val="l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28"/>
          <p:cNvSpPr/>
          <p:nvPr/>
        </p:nvSpPr>
        <p:spPr>
          <a:xfrm>
            <a:off x="-12375" y="979650"/>
            <a:ext cx="3562500" cy="4202400"/>
          </a:xfrm>
          <a:prstGeom prst="rect">
            <a:avLst/>
          </a:prstGeom>
          <a:solidFill>
            <a:srgbClr val="235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8"/>
          <p:cNvSpPr/>
          <p:nvPr/>
        </p:nvSpPr>
        <p:spPr>
          <a:xfrm>
            <a:off x="19077" y="0"/>
            <a:ext cx="9144000" cy="6777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8" name="Google Shape;328;p28"/>
          <p:cNvPicPr preferRelativeResize="0"/>
          <p:nvPr/>
        </p:nvPicPr>
        <p:blipFill rotWithShape="1">
          <a:blip r:embed="rId3">
            <a:alphaModFix amt="39000"/>
          </a:blip>
          <a:srcRect l="42686" t="6633" r="11648" b="6197"/>
          <a:stretch/>
        </p:blipFill>
        <p:spPr>
          <a:xfrm rot="5400000">
            <a:off x="2040364" y="-2004189"/>
            <a:ext cx="660650" cy="4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29" name="Google Shape;329;p28"/>
          <p:cNvPicPr preferRelativeResize="0"/>
          <p:nvPr/>
        </p:nvPicPr>
        <p:blipFill rotWithShape="1">
          <a:blip r:embed="rId3">
            <a:alphaModFix amt="39000"/>
          </a:blip>
          <a:srcRect l="42481" t="4957" r="11263" b="12697"/>
          <a:stretch/>
        </p:blipFill>
        <p:spPr>
          <a:xfrm rot="5400000">
            <a:off x="6608815" y="-1877962"/>
            <a:ext cx="669200" cy="44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330" name="Google Shape;330;p28"/>
          <p:cNvSpPr/>
          <p:nvPr/>
        </p:nvSpPr>
        <p:spPr>
          <a:xfrm>
            <a:off x="0" y="608875"/>
            <a:ext cx="9183600" cy="393300"/>
          </a:xfrm>
          <a:prstGeom prst="rect">
            <a:avLst/>
          </a:prstGeom>
          <a:solidFill>
            <a:srgbClr val="9F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Uso de agregados reciclados en obras</a:t>
            </a:r>
            <a:endParaRPr sz="20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331" name="Google Shape;331;p28"/>
          <p:cNvSpPr txBox="1"/>
          <p:nvPr/>
        </p:nvSpPr>
        <p:spPr>
          <a:xfrm>
            <a:off x="95275" y="1077775"/>
            <a:ext cx="3419400" cy="369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 conformidad con la  </a:t>
            </a:r>
            <a:r>
              <a:rPr lang="es" sz="13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NACDMX-007-RNAT-2019</a:t>
            </a:r>
            <a:r>
              <a:rPr lang="es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</a:t>
            </a:r>
            <a:endParaRPr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Numeral  8.6.2.2: </a:t>
            </a:r>
            <a:r>
              <a:rPr lang="es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Se deben </a:t>
            </a:r>
            <a:r>
              <a:rPr lang="es" sz="1300" b="1">
                <a:solidFill>
                  <a:srgbClr val="DDC9A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incorporar productos reciclados en las obras</a:t>
            </a:r>
            <a:r>
              <a:rPr lang="es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privadas y públicas.</a:t>
            </a:r>
            <a:endParaRPr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Numeral 8.6:  </a:t>
            </a:r>
            <a:r>
              <a:rPr lang="es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</a:t>
            </a:r>
            <a:r>
              <a:rPr lang="es" sz="1300" b="1">
                <a:solidFill>
                  <a:srgbClr val="DDC9A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RCD deben ser dispuestos en Plantas de Reciclaje</a:t>
            </a:r>
            <a:r>
              <a:rPr lang="es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Autorizadas.</a:t>
            </a:r>
            <a:endParaRPr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 lo anterior, con fecha </a:t>
            </a:r>
            <a:r>
              <a:rPr lang="es" sz="1300" b="1">
                <a:solidFill>
                  <a:srgbClr val="DDC9A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19 de agosto de 2022</a:t>
            </a:r>
            <a:r>
              <a:rPr lang="es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la Dra. Marina Robles solicitó a las 16 alcaldías:</a:t>
            </a:r>
            <a:endParaRPr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40000" lvl="0" indent="-311150" algn="just" rtl="0"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lang="es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uso de agregados reciclados en las obras públicas </a:t>
            </a:r>
            <a:endParaRPr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540000" lvl="0" indent="-311150" algn="just" rtl="0">
              <a:spcBef>
                <a:spcPts val="0"/>
              </a:spcBef>
              <a:spcAft>
                <a:spcPts val="1000"/>
              </a:spcAft>
              <a:buClr>
                <a:schemeClr val="lt1"/>
              </a:buClr>
              <a:buSzPts val="1300"/>
              <a:buFont typeface="Source Sans Pro"/>
              <a:buChar char="●"/>
            </a:pPr>
            <a:r>
              <a:rPr lang="es" sz="130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Enviar RCD generados en obras públicas a alguna Planta de Reciclaje de la Ciudad de México.</a:t>
            </a:r>
            <a:endParaRPr sz="130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332" name="Google Shape;3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959699" y="259250"/>
            <a:ext cx="994126" cy="1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85875" y="101438"/>
            <a:ext cx="1422626" cy="355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2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50125" y="1002175"/>
            <a:ext cx="5593880" cy="4141326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28"/>
          <p:cNvSpPr txBox="1"/>
          <p:nvPr/>
        </p:nvSpPr>
        <p:spPr>
          <a:xfrm>
            <a:off x="3630025" y="4802400"/>
            <a:ext cx="2933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600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Fotografía: Accubo</a:t>
            </a:r>
            <a:endParaRPr sz="600">
              <a:solidFill>
                <a:srgbClr val="FFFFF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29"/>
          <p:cNvSpPr/>
          <p:nvPr/>
        </p:nvSpPr>
        <p:spPr>
          <a:xfrm rot="10800000">
            <a:off x="-6750" y="18000"/>
            <a:ext cx="9157500" cy="51255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9"/>
          <p:cNvSpPr/>
          <p:nvPr/>
        </p:nvSpPr>
        <p:spPr>
          <a:xfrm rot="10800000">
            <a:off x="-6750" y="2200"/>
            <a:ext cx="9157500" cy="9414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42" name="Google Shape;342;p29"/>
          <p:cNvPicPr preferRelativeResize="0"/>
          <p:nvPr/>
        </p:nvPicPr>
        <p:blipFill rotWithShape="1">
          <a:blip r:embed="rId3">
            <a:alphaModFix/>
          </a:blip>
          <a:srcRect l="19724" t="5747" r="15797" b="5552"/>
          <a:stretch/>
        </p:blipFill>
        <p:spPr>
          <a:xfrm rot="-5400000">
            <a:off x="1895363" y="-1856763"/>
            <a:ext cx="895350" cy="4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3" name="Google Shape;343;p29"/>
          <p:cNvPicPr preferRelativeResize="0"/>
          <p:nvPr/>
        </p:nvPicPr>
        <p:blipFill rotWithShape="1">
          <a:blip r:embed="rId3">
            <a:alphaModFix/>
          </a:blip>
          <a:srcRect l="19377" t="5752" r="15792" b="6420"/>
          <a:stretch/>
        </p:blipFill>
        <p:spPr>
          <a:xfrm rot="-5400000">
            <a:off x="6374176" y="-1831026"/>
            <a:ext cx="900200" cy="4649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2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59150" y="2072475"/>
            <a:ext cx="2425700" cy="606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5" name="Google Shape;345;p29"/>
          <p:cNvPicPr preferRelativeResize="0"/>
          <p:nvPr/>
        </p:nvPicPr>
        <p:blipFill rotWithShape="1">
          <a:blip r:embed="rId3">
            <a:alphaModFix/>
          </a:blip>
          <a:srcRect l="19724" t="5747" r="15797" b="5552"/>
          <a:stretch/>
        </p:blipFill>
        <p:spPr>
          <a:xfrm rot="-5400000">
            <a:off x="1895363" y="2343137"/>
            <a:ext cx="895350" cy="469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29"/>
          <p:cNvPicPr preferRelativeResize="0"/>
          <p:nvPr/>
        </p:nvPicPr>
        <p:blipFill rotWithShape="1">
          <a:blip r:embed="rId3">
            <a:alphaModFix/>
          </a:blip>
          <a:srcRect l="19377" t="5752" r="15792" b="6420"/>
          <a:stretch/>
        </p:blipFill>
        <p:spPr>
          <a:xfrm rot="-5400000">
            <a:off x="6374176" y="2368874"/>
            <a:ext cx="900200" cy="46490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85750" y="2996025"/>
            <a:ext cx="810275" cy="536875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4"/>
          <p:cNvSpPr/>
          <p:nvPr/>
        </p:nvSpPr>
        <p:spPr>
          <a:xfrm>
            <a:off x="0" y="657874"/>
            <a:ext cx="9144000" cy="422100"/>
          </a:xfrm>
          <a:prstGeom prst="rect">
            <a:avLst/>
          </a:prstGeom>
          <a:solidFill>
            <a:srgbClr val="9F2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2455750" y="3723863"/>
            <a:ext cx="19533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</a:t>
            </a:r>
            <a:r>
              <a:rPr lang="es" sz="1200" b="1" i="0" u="none" strike="noStrike" cap="none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alcaldía</a:t>
            </a:r>
            <a:r>
              <a:rPr lang="es" sz="1200" b="0" i="0" u="none" strike="noStrike" cap="none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"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dispone los RCD recolectados en un  campamento de resguardo.</a:t>
            </a: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14"/>
          <p:cNvSpPr txBox="1"/>
          <p:nvPr/>
        </p:nvSpPr>
        <p:spPr>
          <a:xfrm>
            <a:off x="4835150" y="3666875"/>
            <a:ext cx="2137800" cy="12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Una  </a:t>
            </a:r>
            <a:r>
              <a:rPr lang="es" sz="1200" b="1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empresa</a:t>
            </a:r>
            <a:r>
              <a:rPr lang="es" sz="1200" b="1" i="0" u="none" strike="noStrike" cap="none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transportista autorizad</a:t>
            </a:r>
            <a:r>
              <a:rPr lang="es" sz="1200" b="1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por la SEDEMA</a:t>
            </a:r>
            <a:r>
              <a:rPr lang="es" sz="12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"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recolecta los RCD en el campamento de resguardo y los </a:t>
            </a: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lleva</a:t>
            </a:r>
            <a:r>
              <a:rPr lang="es"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a una Planta de Tratamiento.</a:t>
            </a:r>
            <a:endParaRPr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7309070" y="3683410"/>
            <a:ext cx="17052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</a:t>
            </a:r>
            <a:r>
              <a:rPr lang="es" sz="1200" b="1" i="0" u="none" strike="noStrike" cap="none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Planta de Tratamiento</a:t>
            </a:r>
            <a:r>
              <a:rPr lang="es" sz="1200" b="1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recibe </a:t>
            </a:r>
            <a:r>
              <a:rPr lang="es"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los RCD para su aprovechamiento.</a:t>
            </a:r>
            <a:endParaRPr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2483698" y="1919657"/>
            <a:ext cx="20466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s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Campam</a:t>
            </a:r>
            <a:r>
              <a:rPr lang="es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ento de resguardo</a:t>
            </a:r>
            <a:endParaRPr sz="1200">
              <a:solidFill>
                <a:srgbClr val="595959"/>
              </a:solidFill>
            </a:endParaRPr>
          </a:p>
        </p:txBody>
      </p:sp>
      <p:sp>
        <p:nvSpPr>
          <p:cNvPr id="75" name="Google Shape;75;p14"/>
          <p:cNvSpPr/>
          <p:nvPr/>
        </p:nvSpPr>
        <p:spPr>
          <a:xfrm>
            <a:off x="710825" y="1503050"/>
            <a:ext cx="1059000" cy="422100"/>
          </a:xfrm>
          <a:prstGeom prst="roundRect">
            <a:avLst>
              <a:gd name="adj" fmla="val 16667"/>
            </a:avLst>
          </a:prstGeom>
          <a:solidFill>
            <a:srgbClr val="255B4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Alcaldía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5073625" y="1497625"/>
            <a:ext cx="1422600" cy="422100"/>
          </a:xfrm>
          <a:prstGeom prst="roundRect">
            <a:avLst>
              <a:gd name="adj" fmla="val 16667"/>
            </a:avLst>
          </a:prstGeom>
          <a:solidFill>
            <a:srgbClr val="255B4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Sindicato Transportista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77" name="Google Shape;77;p14"/>
          <p:cNvSpPr/>
          <p:nvPr/>
        </p:nvSpPr>
        <p:spPr>
          <a:xfrm>
            <a:off x="7346450" y="1497625"/>
            <a:ext cx="1333800" cy="422100"/>
          </a:xfrm>
          <a:prstGeom prst="roundRect">
            <a:avLst>
              <a:gd name="adj" fmla="val 16667"/>
            </a:avLst>
          </a:prstGeom>
          <a:solidFill>
            <a:srgbClr val="255B4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Planta de Tratamiento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78" name="Google Shape;78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5343" y="2628100"/>
            <a:ext cx="444377" cy="488375"/>
          </a:xfrm>
          <a:prstGeom prst="rect">
            <a:avLst/>
          </a:prstGeom>
          <a:noFill/>
          <a:ln>
            <a:noFill/>
          </a:ln>
        </p:spPr>
      </p:pic>
      <p:sp>
        <p:nvSpPr>
          <p:cNvPr id="79" name="Google Shape;79;p14"/>
          <p:cNvSpPr txBox="1">
            <a:spLocks noGrp="1"/>
          </p:cNvSpPr>
          <p:nvPr>
            <p:ph type="title" idx="4294967295"/>
          </p:nvPr>
        </p:nvSpPr>
        <p:spPr>
          <a:xfrm>
            <a:off x="-2975" y="623225"/>
            <a:ext cx="87666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Descripción del Programa de recolección de RCD domiciliario</a:t>
            </a:r>
            <a:endParaRPr sz="20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80" name="Google Shape;80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212350" y="2082712"/>
            <a:ext cx="1092076" cy="1092076"/>
          </a:xfrm>
          <a:prstGeom prst="rect">
            <a:avLst/>
          </a:prstGeom>
          <a:noFill/>
          <a:ln>
            <a:noFill/>
          </a:ln>
        </p:spPr>
      </p:pic>
      <p:sp>
        <p:nvSpPr>
          <p:cNvPr id="81" name="Google Shape;81;p14"/>
          <p:cNvSpPr/>
          <p:nvPr/>
        </p:nvSpPr>
        <p:spPr>
          <a:xfrm>
            <a:off x="-723" y="0"/>
            <a:ext cx="9144000" cy="6777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 rotWithShape="1">
          <a:blip r:embed="rId6">
            <a:alphaModFix amt="39000"/>
          </a:blip>
          <a:srcRect l="42686" t="6633" r="11648" b="6197"/>
          <a:stretch/>
        </p:blipFill>
        <p:spPr>
          <a:xfrm rot="5400000">
            <a:off x="2020564" y="-2004189"/>
            <a:ext cx="660650" cy="4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/>
          <p:cNvPicPr preferRelativeResize="0"/>
          <p:nvPr/>
        </p:nvPicPr>
        <p:blipFill rotWithShape="1">
          <a:blip r:embed="rId6">
            <a:alphaModFix amt="39000"/>
          </a:blip>
          <a:srcRect l="42481" t="4957" r="11263" b="12697"/>
          <a:stretch/>
        </p:blipFill>
        <p:spPr>
          <a:xfrm rot="5400000">
            <a:off x="6589015" y="-1877962"/>
            <a:ext cx="669200" cy="44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4"/>
          <p:cNvSpPr txBox="1"/>
          <p:nvPr/>
        </p:nvSpPr>
        <p:spPr>
          <a:xfrm>
            <a:off x="205938" y="3719063"/>
            <a:ext cx="1823700" cy="10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</a:t>
            </a:r>
            <a:r>
              <a:rPr lang="es" sz="1200" b="1" i="0" u="none" strike="noStrike" cap="none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alcaldía</a:t>
            </a:r>
            <a:r>
              <a:rPr lang="es" sz="1200" b="0" i="0" u="none" strike="noStrike" cap="none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"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recolecta RCD  proveniente de: </a:t>
            </a:r>
            <a:endParaRPr sz="12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1. Tiraderos clandestinos</a:t>
            </a:r>
            <a:endParaRPr sz="1200" b="0" i="0" u="none" strike="noStrike" cap="none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" sz="1200" b="0" i="0" u="none" strike="noStrike" cap="none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2.  Ciudadanía.</a:t>
            </a:r>
            <a:endParaRPr sz="1400" b="0" i="0" u="none" strike="noStrike" cap="none">
              <a:solidFill>
                <a:srgbClr val="595959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5" name="Google Shape;85;p1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3175" y="168548"/>
            <a:ext cx="1431075" cy="3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968249" y="248513"/>
            <a:ext cx="994126" cy="1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034749" y="2455826"/>
            <a:ext cx="1138800" cy="66065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4"/>
          <p:cNvSpPr/>
          <p:nvPr/>
        </p:nvSpPr>
        <p:spPr>
          <a:xfrm>
            <a:off x="1337725" y="1953550"/>
            <a:ext cx="534675" cy="479675"/>
          </a:xfrm>
          <a:custGeom>
            <a:avLst/>
            <a:gdLst/>
            <a:ahLst/>
            <a:cxnLst/>
            <a:rect l="l" t="t" r="r" b="b"/>
            <a:pathLst>
              <a:path w="21387" h="19187" extrusionOk="0">
                <a:moveTo>
                  <a:pt x="0" y="0"/>
                </a:moveTo>
                <a:cubicBezTo>
                  <a:pt x="1008" y="6048"/>
                  <a:pt x="8381" y="10441"/>
                  <a:pt x="14438" y="11398"/>
                </a:cubicBezTo>
                <a:cubicBezTo>
                  <a:pt x="17369" y="11861"/>
                  <a:pt x="22058" y="8562"/>
                  <a:pt x="21277" y="5699"/>
                </a:cubicBezTo>
                <a:cubicBezTo>
                  <a:pt x="20708" y="3611"/>
                  <a:pt x="17134" y="2451"/>
                  <a:pt x="15198" y="3419"/>
                </a:cubicBezTo>
                <a:cubicBezTo>
                  <a:pt x="10096" y="5970"/>
                  <a:pt x="8549" y="13483"/>
                  <a:pt x="8549" y="19187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89" name="Google Shape;89;p14"/>
          <p:cNvSpPr/>
          <p:nvPr/>
        </p:nvSpPr>
        <p:spPr>
          <a:xfrm>
            <a:off x="235115" y="1352215"/>
            <a:ext cx="399700" cy="658325"/>
          </a:xfrm>
          <a:custGeom>
            <a:avLst/>
            <a:gdLst/>
            <a:ahLst/>
            <a:cxnLst/>
            <a:rect l="l" t="t" r="r" b="b"/>
            <a:pathLst>
              <a:path w="15988" h="26333" extrusionOk="0">
                <a:moveTo>
                  <a:pt x="15988" y="12085"/>
                </a:moveTo>
                <a:cubicBezTo>
                  <a:pt x="11304" y="12671"/>
                  <a:pt x="5583" y="13364"/>
                  <a:pt x="1930" y="10375"/>
                </a:cubicBezTo>
                <a:cubicBezTo>
                  <a:pt x="-724" y="8204"/>
                  <a:pt x="-684" y="729"/>
                  <a:pt x="2690" y="116"/>
                </a:cubicBezTo>
                <a:cubicBezTo>
                  <a:pt x="11417" y="-1471"/>
                  <a:pt x="10054" y="17918"/>
                  <a:pt x="7249" y="26333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dash"/>
            <a:round/>
            <a:headEnd type="none" w="med" len="med"/>
            <a:tailEnd type="none" w="med" len="med"/>
          </a:ln>
        </p:spPr>
      </p:sp>
      <p:sp>
        <p:nvSpPr>
          <p:cNvPr id="90" name="Google Shape;90;p14"/>
          <p:cNvSpPr/>
          <p:nvPr/>
        </p:nvSpPr>
        <p:spPr>
          <a:xfrm>
            <a:off x="411600" y="1939300"/>
            <a:ext cx="57000" cy="83850"/>
          </a:xfrm>
          <a:custGeom>
            <a:avLst/>
            <a:gdLst/>
            <a:ahLst/>
            <a:cxnLst/>
            <a:rect l="l" t="t" r="r" b="b"/>
            <a:pathLst>
              <a:path w="2280" h="3354" extrusionOk="0">
                <a:moveTo>
                  <a:pt x="0" y="0"/>
                </a:moveTo>
                <a:cubicBezTo>
                  <a:pt x="156" y="1095"/>
                  <a:pt x="-229" y="3725"/>
                  <a:pt x="760" y="3230"/>
                </a:cubicBezTo>
                <a:cubicBezTo>
                  <a:pt x="1773" y="2723"/>
                  <a:pt x="1600" y="1096"/>
                  <a:pt x="2280" y="19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1" name="Google Shape;91;p14"/>
          <p:cNvSpPr/>
          <p:nvPr/>
        </p:nvSpPr>
        <p:spPr>
          <a:xfrm>
            <a:off x="1533525" y="2371975"/>
            <a:ext cx="57000" cy="83850"/>
          </a:xfrm>
          <a:custGeom>
            <a:avLst/>
            <a:gdLst/>
            <a:ahLst/>
            <a:cxnLst/>
            <a:rect l="l" t="t" r="r" b="b"/>
            <a:pathLst>
              <a:path w="2280" h="3354" extrusionOk="0">
                <a:moveTo>
                  <a:pt x="0" y="0"/>
                </a:moveTo>
                <a:cubicBezTo>
                  <a:pt x="156" y="1095"/>
                  <a:pt x="-229" y="3725"/>
                  <a:pt x="760" y="3230"/>
                </a:cubicBezTo>
                <a:cubicBezTo>
                  <a:pt x="1773" y="2723"/>
                  <a:pt x="1600" y="1096"/>
                  <a:pt x="2280" y="190"/>
                </a:cubicBezTo>
              </a:path>
            </a:pathLst>
          </a:cu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2" name="Google Shape;92;p14"/>
          <p:cNvSpPr/>
          <p:nvPr/>
        </p:nvSpPr>
        <p:spPr>
          <a:xfrm>
            <a:off x="129738" y="3439238"/>
            <a:ext cx="318300" cy="319800"/>
          </a:xfrm>
          <a:prstGeom prst="ellipse">
            <a:avLst/>
          </a:prstGeom>
          <a:solidFill>
            <a:srgbClr val="255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129738" y="3378713"/>
            <a:ext cx="31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94" name="Google Shape;94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690825" y="2604950"/>
            <a:ext cx="534675" cy="5346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175007" y="2386074"/>
            <a:ext cx="830988" cy="8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5306364" y="2256662"/>
            <a:ext cx="1040275" cy="1058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3341900" y="2518825"/>
            <a:ext cx="534675" cy="534662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4"/>
          <p:cNvSpPr/>
          <p:nvPr/>
        </p:nvSpPr>
        <p:spPr>
          <a:xfrm>
            <a:off x="2332113" y="3439238"/>
            <a:ext cx="318300" cy="319800"/>
          </a:xfrm>
          <a:prstGeom prst="ellipse">
            <a:avLst/>
          </a:prstGeom>
          <a:solidFill>
            <a:srgbClr val="255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4683663" y="3439238"/>
            <a:ext cx="318300" cy="319800"/>
          </a:xfrm>
          <a:prstGeom prst="ellipse">
            <a:avLst/>
          </a:prstGeom>
          <a:solidFill>
            <a:srgbClr val="255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7174988" y="3445288"/>
            <a:ext cx="318300" cy="319800"/>
          </a:xfrm>
          <a:prstGeom prst="ellipse">
            <a:avLst/>
          </a:prstGeom>
          <a:solidFill>
            <a:srgbClr val="255B4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b="1"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2343338" y="3399038"/>
            <a:ext cx="31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2" name="Google Shape;102;p14"/>
          <p:cNvSpPr txBox="1"/>
          <p:nvPr/>
        </p:nvSpPr>
        <p:spPr>
          <a:xfrm>
            <a:off x="4683663" y="3399038"/>
            <a:ext cx="31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3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7174988" y="3405088"/>
            <a:ext cx="3183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4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04" name="Google Shape;104;p14"/>
          <p:cNvPicPr preferRelativeResize="0"/>
          <p:nvPr/>
        </p:nvPicPr>
        <p:blipFill rotWithShape="1">
          <a:blip r:embed="rId13">
            <a:alphaModFix/>
          </a:blip>
          <a:srcRect l="773" t="-2561" r="9" b="-1561"/>
          <a:stretch/>
        </p:blipFill>
        <p:spPr>
          <a:xfrm rot="5400000">
            <a:off x="4256800" y="3186200"/>
            <a:ext cx="247050" cy="3562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039675" y="2796850"/>
            <a:ext cx="723947" cy="479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21"/>
          <p:cNvSpPr txBox="1"/>
          <p:nvPr/>
        </p:nvSpPr>
        <p:spPr>
          <a:xfrm>
            <a:off x="183175" y="1802534"/>
            <a:ext cx="4639438" cy="3423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01625" algn="just" rtl="0">
              <a:spcBef>
                <a:spcPts val="0"/>
              </a:spcBef>
              <a:spcAft>
                <a:spcPts val="0"/>
              </a:spcAft>
              <a:buClr>
                <a:srgbClr val="B38E5E"/>
              </a:buClr>
              <a:buSzPts val="1150"/>
              <a:buFont typeface="Source Sans Pro"/>
              <a:buChar char="●"/>
            </a:pPr>
            <a:r>
              <a:rPr lang="es" sz="115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apoyo de las empresas transportistas y las PTARCD es de </a:t>
            </a:r>
            <a:r>
              <a:rPr lang="es" sz="115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manera gratuita</a:t>
            </a:r>
            <a:r>
              <a:rPr lang="es" sz="115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por lo que es esencial que las alcaldías destinen una partida presupuestal para dar continuidad al manejo de los RCD.</a:t>
            </a:r>
            <a:endParaRPr sz="1150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01625" algn="just" rtl="0">
              <a:spcBef>
                <a:spcPts val="1000"/>
              </a:spcBef>
              <a:spcAft>
                <a:spcPts val="0"/>
              </a:spcAft>
              <a:buClr>
                <a:srgbClr val="B38E5E"/>
              </a:buClr>
              <a:buSzPts val="1150"/>
              <a:buFont typeface="Source Sans Pro"/>
              <a:buChar char="●"/>
            </a:pPr>
            <a:r>
              <a:rPr lang="es" sz="115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Las </a:t>
            </a:r>
            <a:r>
              <a:rPr lang="es" sz="115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alcaldías deben realizar la separación de los RCD</a:t>
            </a:r>
            <a:r>
              <a:rPr lang="es" sz="115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" sz="1150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conforme a la NACDMX-007-RNAT-2019.</a:t>
            </a:r>
            <a:endParaRPr sz="1150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01625" algn="just" rtl="0">
              <a:spcBef>
                <a:spcPts val="1000"/>
              </a:spcBef>
              <a:spcAft>
                <a:spcPts val="0"/>
              </a:spcAft>
              <a:buClr>
                <a:srgbClr val="B38E5E"/>
              </a:buClr>
              <a:buSzPts val="1150"/>
              <a:buFont typeface="Source Sans Pro"/>
              <a:buChar char="●"/>
            </a:pPr>
            <a:r>
              <a:rPr lang="es" sz="115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Programa surge como apoyo a la ciudadanía, por lo que </a:t>
            </a:r>
            <a:r>
              <a:rPr lang="es" sz="1150" dirty="0" smtClean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 </a:t>
            </a:r>
            <a:r>
              <a:rPr lang="es" sz="1150" b="1" dirty="0" smtClean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debe </a:t>
            </a:r>
            <a:r>
              <a:rPr lang="es" sz="115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recibir RCD domiciliarios</a:t>
            </a:r>
            <a:r>
              <a:rPr lang="es" sz="115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  <a:endParaRPr sz="1150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457200" lvl="0" indent="-301625" algn="just" rtl="0">
              <a:spcBef>
                <a:spcPts val="1000"/>
              </a:spcBef>
              <a:spcAft>
                <a:spcPts val="0"/>
              </a:spcAft>
              <a:buClr>
                <a:srgbClr val="B38E5E"/>
              </a:buClr>
              <a:buSzPts val="1150"/>
              <a:buFont typeface="Source Sans Pro"/>
              <a:buChar char="●"/>
            </a:pPr>
            <a:r>
              <a:rPr lang="es" sz="115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 brindó </a:t>
            </a:r>
            <a:r>
              <a:rPr lang="es" sz="115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capacitación sobre el llenado de los formatos</a:t>
            </a:r>
            <a:r>
              <a:rPr lang="es" sz="1150" dirty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: Bitácoras, Manifiestos y Comprobantes</a:t>
            </a:r>
            <a:r>
              <a:rPr lang="es" sz="1150" dirty="0" smtClean="0">
                <a:solidFill>
                  <a:schemeClr val="dk2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</a:t>
            </a:r>
          </a:p>
          <a:p>
            <a:pPr marL="457200" indent="-301625" algn="just">
              <a:spcBef>
                <a:spcPts val="1000"/>
              </a:spcBef>
              <a:buClr>
                <a:srgbClr val="B38E5E"/>
              </a:buClr>
              <a:buSzPts val="1150"/>
              <a:buFont typeface="Source Sans Pro"/>
              <a:buChar char="●"/>
            </a:pPr>
            <a:r>
              <a:rPr lang="es-ES" sz="115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</a:t>
            </a:r>
            <a:r>
              <a:rPr lang="es-ES" sz="115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Acuerdo de Voluntades</a:t>
            </a:r>
            <a:r>
              <a:rPr lang="es-ES" sz="1150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-ES" sz="115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mediante el cuál se formalizó el Programa </a:t>
            </a:r>
            <a:r>
              <a:rPr lang="es-ES" sz="115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tiene vigencia indefinida</a:t>
            </a:r>
            <a:r>
              <a:rPr lang="es-ES" sz="1150" dirty="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por lo que podrá ser anulado una vez que los participantes desistan del mismo. </a:t>
            </a:r>
            <a:endParaRPr sz="1150" dirty="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  <a:p>
            <a:pPr marL="0" lvl="0" indent="0" algn="just" rtl="0">
              <a:spcBef>
                <a:spcPts val="1000"/>
              </a:spcBef>
              <a:spcAft>
                <a:spcPts val="1000"/>
              </a:spcAft>
              <a:buNone/>
            </a:pPr>
            <a:endParaRPr sz="1100" dirty="0">
              <a:solidFill>
                <a:schemeClr val="dk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17" name="Google Shape;217;p21"/>
          <p:cNvSpPr/>
          <p:nvPr/>
        </p:nvSpPr>
        <p:spPr>
          <a:xfrm>
            <a:off x="-723" y="0"/>
            <a:ext cx="9144000" cy="6777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18" name="Google Shape;218;p21"/>
          <p:cNvPicPr preferRelativeResize="0"/>
          <p:nvPr/>
        </p:nvPicPr>
        <p:blipFill rotWithShape="1">
          <a:blip r:embed="rId3">
            <a:alphaModFix amt="39000"/>
          </a:blip>
          <a:srcRect l="42686" t="6633" r="11648" b="6197"/>
          <a:stretch/>
        </p:blipFill>
        <p:spPr>
          <a:xfrm rot="5400000">
            <a:off x="2020564" y="-2004189"/>
            <a:ext cx="660650" cy="4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1"/>
          <p:cNvPicPr preferRelativeResize="0"/>
          <p:nvPr/>
        </p:nvPicPr>
        <p:blipFill rotWithShape="1">
          <a:blip r:embed="rId3">
            <a:alphaModFix amt="39000"/>
          </a:blip>
          <a:srcRect l="42481" t="4957" r="11263" b="12697"/>
          <a:stretch/>
        </p:blipFill>
        <p:spPr>
          <a:xfrm rot="5400000">
            <a:off x="6589015" y="-1877962"/>
            <a:ext cx="669200" cy="444222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1"/>
          <p:cNvSpPr/>
          <p:nvPr/>
        </p:nvSpPr>
        <p:spPr>
          <a:xfrm>
            <a:off x="0" y="677750"/>
            <a:ext cx="9144000" cy="162600"/>
          </a:xfrm>
          <a:prstGeom prst="rect">
            <a:avLst/>
          </a:prstGeom>
          <a:solidFill>
            <a:srgbClr val="DDC9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1" name="Google Shape;221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175" y="168548"/>
            <a:ext cx="1431075" cy="3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249" y="248513"/>
            <a:ext cx="994126" cy="1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Google Shape;223;p21"/>
          <p:cNvSpPr/>
          <p:nvPr/>
        </p:nvSpPr>
        <p:spPr>
          <a:xfrm>
            <a:off x="-6600" y="622475"/>
            <a:ext cx="9151200" cy="463200"/>
          </a:xfrm>
          <a:prstGeom prst="rect">
            <a:avLst/>
          </a:prstGeom>
          <a:solidFill>
            <a:srgbClr val="9F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Consideración del Programa </a:t>
            </a:r>
            <a:endParaRPr sz="20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224" name="Google Shape;224;p21"/>
          <p:cNvSpPr txBox="1"/>
          <p:nvPr/>
        </p:nvSpPr>
        <p:spPr>
          <a:xfrm>
            <a:off x="135600" y="1169050"/>
            <a:ext cx="878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SEDEMA ha celebrado cerca de</a:t>
            </a:r>
            <a:r>
              <a:rPr lang="es" sz="1200">
                <a:solidFill>
                  <a:srgbClr val="B38E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 </a:t>
            </a:r>
            <a:r>
              <a:rPr lang="es" sz="1200" b="1">
                <a:solidFill>
                  <a:srgbClr val="B38E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10 sesiones </a:t>
            </a:r>
            <a:r>
              <a:rPr lang="es" sz="12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con las distintas alcaldías participantes, en las cuales se trataron  los siguientes puntos: </a:t>
            </a:r>
            <a:endParaRPr>
              <a:solidFill>
                <a:srgbClr val="595959"/>
              </a:solidFill>
            </a:endParaRPr>
          </a:p>
        </p:txBody>
      </p:sp>
      <p:grpSp>
        <p:nvGrpSpPr>
          <p:cNvPr id="225" name="Google Shape;225;p21"/>
          <p:cNvGrpSpPr/>
          <p:nvPr/>
        </p:nvGrpSpPr>
        <p:grpSpPr>
          <a:xfrm>
            <a:off x="5208278" y="1802534"/>
            <a:ext cx="3529322" cy="2426968"/>
            <a:chOff x="4893025" y="1831975"/>
            <a:chExt cx="3644440" cy="2969725"/>
          </a:xfrm>
        </p:grpSpPr>
        <p:pic>
          <p:nvPicPr>
            <p:cNvPr id="226" name="Google Shape;226;p21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4893025" y="1840250"/>
              <a:ext cx="3644440" cy="296144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7" name="Google Shape;227;p21"/>
            <p:cNvSpPr/>
            <p:nvPr/>
          </p:nvSpPr>
          <p:spPr>
            <a:xfrm>
              <a:off x="7534200" y="1831975"/>
              <a:ext cx="994200" cy="3315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Google Shape;165;p16"/>
          <p:cNvSpPr txBox="1"/>
          <p:nvPr/>
        </p:nvSpPr>
        <p:spPr>
          <a:xfrm>
            <a:off x="5217750" y="4302573"/>
            <a:ext cx="3705300" cy="784800"/>
          </a:xfrm>
          <a:prstGeom prst="rect">
            <a:avLst/>
          </a:prstGeom>
          <a:solidFill>
            <a:srgbClr val="9F224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El Programa fue formalizado el 07 de diciembre de </a:t>
            </a:r>
            <a:r>
              <a:rPr lang="es" sz="1300" b="1" dirty="0" smtClean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2021 con la firma de un Acuerdo de Voluntades</a:t>
            </a:r>
            <a:endParaRPr sz="13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3"/>
          <p:cNvSpPr/>
          <p:nvPr/>
        </p:nvSpPr>
        <p:spPr>
          <a:xfrm>
            <a:off x="0" y="612013"/>
            <a:ext cx="9144000" cy="463200"/>
          </a:xfrm>
          <a:prstGeom prst="rect">
            <a:avLst/>
          </a:prstGeom>
          <a:solidFill>
            <a:srgbClr val="9F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Campaña del Programa</a:t>
            </a:r>
            <a:endParaRPr sz="20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47" name="Google Shape;24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75" y="101438"/>
            <a:ext cx="1422626" cy="35565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3"/>
          <p:cNvSpPr/>
          <p:nvPr/>
        </p:nvSpPr>
        <p:spPr>
          <a:xfrm>
            <a:off x="-723" y="0"/>
            <a:ext cx="9144000" cy="6777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9" name="Google Shape;249;p23"/>
          <p:cNvPicPr preferRelativeResize="0"/>
          <p:nvPr/>
        </p:nvPicPr>
        <p:blipFill rotWithShape="1">
          <a:blip r:embed="rId4">
            <a:alphaModFix amt="39000"/>
          </a:blip>
          <a:srcRect l="42686" t="6633" r="11648" b="6197"/>
          <a:stretch/>
        </p:blipFill>
        <p:spPr>
          <a:xfrm rot="5400000">
            <a:off x="2020564" y="-2004189"/>
            <a:ext cx="660650" cy="4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Google Shape;250;p23"/>
          <p:cNvPicPr preferRelativeResize="0"/>
          <p:nvPr/>
        </p:nvPicPr>
        <p:blipFill rotWithShape="1">
          <a:blip r:embed="rId4">
            <a:alphaModFix amt="39000"/>
          </a:blip>
          <a:srcRect l="42481" t="4957" r="11263" b="12697"/>
          <a:stretch/>
        </p:blipFill>
        <p:spPr>
          <a:xfrm rot="5400000">
            <a:off x="6589015" y="-1877962"/>
            <a:ext cx="669200" cy="44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75" y="168548"/>
            <a:ext cx="1431075" cy="3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249" y="248513"/>
            <a:ext cx="994126" cy="197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3" name="Google Shape;253;p2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55925" y="2021475"/>
            <a:ext cx="2338422" cy="1868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2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96400" y="2046300"/>
            <a:ext cx="1523250" cy="18069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2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766650" y="2044262"/>
            <a:ext cx="1549435" cy="180692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23"/>
          <p:cNvSpPr txBox="1"/>
          <p:nvPr/>
        </p:nvSpPr>
        <p:spPr>
          <a:xfrm>
            <a:off x="183175" y="1259113"/>
            <a:ext cx="86646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La SEDEMA creó los siguientes materiales gráficos, a fin de que las alcaldías apoyaran con la </a:t>
            </a:r>
            <a:r>
              <a:rPr lang="es" sz="1300" b="1">
                <a:solidFill>
                  <a:srgbClr val="B38E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difusión del Programa</a:t>
            </a:r>
            <a:r>
              <a:rPr lang="es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, siendo </a:t>
            </a:r>
            <a:r>
              <a:rPr lang="es" sz="1300" b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Venustiano Carranza la única que llevó a cabo dichas actividades</a:t>
            </a:r>
            <a:r>
              <a:rPr lang="es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.  </a:t>
            </a:r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257" name="Google Shape;257;p2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363075" y="2042810"/>
            <a:ext cx="1549426" cy="180839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2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59500" y="2021480"/>
            <a:ext cx="1549424" cy="185249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23"/>
          <p:cNvSpPr txBox="1"/>
          <p:nvPr/>
        </p:nvSpPr>
        <p:spPr>
          <a:xfrm>
            <a:off x="147425" y="4203725"/>
            <a:ext cx="8700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Por otra parte, </a:t>
            </a:r>
            <a:r>
              <a:rPr lang="es" sz="1300" b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Xochimilco </a:t>
            </a:r>
            <a:r>
              <a:rPr lang="es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y </a:t>
            </a:r>
            <a:r>
              <a:rPr lang="es" sz="1300" b="1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Benito Juárez </a:t>
            </a:r>
            <a:r>
              <a:rPr lang="es" sz="1300">
                <a:solidFill>
                  <a:srgbClr val="595959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realizaron la difusión del Programa utilizando sus propios materiales gráficos.</a:t>
            </a:r>
            <a:endParaRPr sz="1300">
              <a:solidFill>
                <a:srgbClr val="595959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/>
          <p:nvPr/>
        </p:nvSpPr>
        <p:spPr>
          <a:xfrm>
            <a:off x="0" y="643075"/>
            <a:ext cx="9144000" cy="438300"/>
          </a:xfrm>
          <a:prstGeom prst="rect">
            <a:avLst/>
          </a:prstGeom>
          <a:solidFill>
            <a:srgbClr val="9F2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15"/>
          <p:cNvSpPr/>
          <p:nvPr/>
        </p:nvSpPr>
        <p:spPr>
          <a:xfrm>
            <a:off x="-723" y="0"/>
            <a:ext cx="9144000" cy="6777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2" name="Google Shape;112;p15"/>
          <p:cNvPicPr preferRelativeResize="0"/>
          <p:nvPr/>
        </p:nvPicPr>
        <p:blipFill rotWithShape="1">
          <a:blip r:embed="rId3">
            <a:alphaModFix amt="39000"/>
          </a:blip>
          <a:srcRect l="42686" t="6633" r="11648" b="6197"/>
          <a:stretch/>
        </p:blipFill>
        <p:spPr>
          <a:xfrm rot="5400000">
            <a:off x="2020564" y="-2004189"/>
            <a:ext cx="660650" cy="4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15"/>
          <p:cNvPicPr preferRelativeResize="0"/>
          <p:nvPr/>
        </p:nvPicPr>
        <p:blipFill rotWithShape="1">
          <a:blip r:embed="rId3">
            <a:alphaModFix amt="39000"/>
          </a:blip>
          <a:srcRect l="42481" t="4957" r="11263" b="12697"/>
          <a:stretch/>
        </p:blipFill>
        <p:spPr>
          <a:xfrm rot="5400000">
            <a:off x="6589015" y="-1877962"/>
            <a:ext cx="669200" cy="44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175" y="168548"/>
            <a:ext cx="1431075" cy="3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249" y="248513"/>
            <a:ext cx="994126" cy="1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5"/>
          <p:cNvSpPr txBox="1">
            <a:spLocks noGrp="1"/>
          </p:cNvSpPr>
          <p:nvPr>
            <p:ph type="title" idx="4294967295"/>
          </p:nvPr>
        </p:nvSpPr>
        <p:spPr>
          <a:xfrm>
            <a:off x="-2975" y="623225"/>
            <a:ext cx="87666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Participantes en el Programa</a:t>
            </a:r>
            <a:endParaRPr sz="20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7" name="Google Shape;117;p15"/>
          <p:cNvSpPr/>
          <p:nvPr/>
        </p:nvSpPr>
        <p:spPr>
          <a:xfrm>
            <a:off x="704625" y="2361063"/>
            <a:ext cx="969000" cy="740700"/>
          </a:xfrm>
          <a:prstGeom prst="roundRect">
            <a:avLst>
              <a:gd name="adj" fmla="val 16667"/>
            </a:avLst>
          </a:prstGeom>
          <a:solidFill>
            <a:srgbClr val="255B4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Accubo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8" name="Google Shape;118;p15"/>
          <p:cNvSpPr/>
          <p:nvPr/>
        </p:nvSpPr>
        <p:spPr>
          <a:xfrm>
            <a:off x="2818375" y="1488900"/>
            <a:ext cx="1431000" cy="438300"/>
          </a:xfrm>
          <a:prstGeom prst="roundRect">
            <a:avLst>
              <a:gd name="adj" fmla="val 16667"/>
            </a:avLst>
          </a:prstGeom>
          <a:solidFill>
            <a:srgbClr val="DDC9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Sindicato Revolucionario</a:t>
            </a:r>
            <a:endParaRPr sz="1200" b="1" dirty="0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19" name="Google Shape;119;p15"/>
          <p:cNvSpPr/>
          <p:nvPr/>
        </p:nvSpPr>
        <p:spPr>
          <a:xfrm>
            <a:off x="2818375" y="1993450"/>
            <a:ext cx="1431000" cy="438300"/>
          </a:xfrm>
          <a:prstGeom prst="roundRect">
            <a:avLst>
              <a:gd name="adj" fmla="val 16667"/>
            </a:avLst>
          </a:prstGeom>
          <a:solidFill>
            <a:srgbClr val="DDC9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SNTT</a:t>
            </a:r>
            <a:endParaRPr sz="12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0" name="Google Shape;120;p15"/>
          <p:cNvSpPr/>
          <p:nvPr/>
        </p:nvSpPr>
        <p:spPr>
          <a:xfrm>
            <a:off x="2818900" y="2500075"/>
            <a:ext cx="1431000" cy="438300"/>
          </a:xfrm>
          <a:prstGeom prst="roundRect">
            <a:avLst>
              <a:gd name="adj" fmla="val 16667"/>
            </a:avLst>
          </a:prstGeom>
          <a:solidFill>
            <a:srgbClr val="DDC9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Sindicato Libertad</a:t>
            </a:r>
            <a:endParaRPr sz="12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1" name="Google Shape;121;p15"/>
          <p:cNvSpPr/>
          <p:nvPr/>
        </p:nvSpPr>
        <p:spPr>
          <a:xfrm>
            <a:off x="2834725" y="3017250"/>
            <a:ext cx="1398900" cy="438300"/>
          </a:xfrm>
          <a:prstGeom prst="roundRect">
            <a:avLst>
              <a:gd name="adj" fmla="val 16667"/>
            </a:avLst>
          </a:prstGeom>
          <a:solidFill>
            <a:srgbClr val="DDC9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UTIC</a:t>
            </a:r>
            <a:endParaRPr sz="12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2" name="Google Shape;122;p15"/>
          <p:cNvSpPr/>
          <p:nvPr/>
        </p:nvSpPr>
        <p:spPr>
          <a:xfrm>
            <a:off x="2818375" y="3534425"/>
            <a:ext cx="1431000" cy="438300"/>
          </a:xfrm>
          <a:prstGeom prst="roundRect">
            <a:avLst>
              <a:gd name="adj" fmla="val 16667"/>
            </a:avLst>
          </a:prstGeom>
          <a:solidFill>
            <a:srgbClr val="DDC9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Sindicato Emiliano Zapata</a:t>
            </a:r>
            <a:endParaRPr sz="12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3" name="Google Shape;123;p15"/>
          <p:cNvSpPr/>
          <p:nvPr/>
        </p:nvSpPr>
        <p:spPr>
          <a:xfrm>
            <a:off x="746326" y="4151800"/>
            <a:ext cx="885600" cy="740700"/>
          </a:xfrm>
          <a:prstGeom prst="roundRect">
            <a:avLst>
              <a:gd name="adj" fmla="val 16667"/>
            </a:avLst>
          </a:prstGeom>
          <a:solidFill>
            <a:srgbClr val="255B4E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CIREC</a:t>
            </a:r>
            <a:endParaRPr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4" name="Google Shape;124;p15"/>
          <p:cNvSpPr/>
          <p:nvPr/>
        </p:nvSpPr>
        <p:spPr>
          <a:xfrm>
            <a:off x="2818375" y="4151800"/>
            <a:ext cx="1431000" cy="438300"/>
          </a:xfrm>
          <a:prstGeom prst="roundRect">
            <a:avLst>
              <a:gd name="adj" fmla="val 16667"/>
            </a:avLst>
          </a:prstGeom>
          <a:solidFill>
            <a:srgbClr val="DDC9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Sindicato Emiliano Zapata</a:t>
            </a:r>
            <a:endParaRPr sz="12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5" name="Google Shape;125;p15"/>
          <p:cNvSpPr/>
          <p:nvPr/>
        </p:nvSpPr>
        <p:spPr>
          <a:xfrm>
            <a:off x="2834725" y="4655725"/>
            <a:ext cx="1398900" cy="438300"/>
          </a:xfrm>
          <a:prstGeom prst="roundRect">
            <a:avLst>
              <a:gd name="adj" fmla="val 16667"/>
            </a:avLst>
          </a:prstGeom>
          <a:solidFill>
            <a:srgbClr val="DDC9A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Sindicato Nuevo Siglo</a:t>
            </a:r>
            <a:endParaRPr sz="12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6" name="Google Shape;126;p15"/>
          <p:cNvSpPr txBox="1"/>
          <p:nvPr/>
        </p:nvSpPr>
        <p:spPr>
          <a:xfrm>
            <a:off x="5007400" y="1446525"/>
            <a:ext cx="36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55B4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Álvaro Obregón y Benito Juárez</a:t>
            </a:r>
            <a:endParaRPr b="1">
              <a:solidFill>
                <a:srgbClr val="255B4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7" name="Google Shape;127;p15"/>
          <p:cNvSpPr txBox="1"/>
          <p:nvPr/>
        </p:nvSpPr>
        <p:spPr>
          <a:xfrm>
            <a:off x="4981450" y="1995975"/>
            <a:ext cx="3786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55B4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Azcapotzalco</a:t>
            </a:r>
            <a:endParaRPr b="1">
              <a:solidFill>
                <a:srgbClr val="255B4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8" name="Google Shape;128;p15"/>
          <p:cNvSpPr txBox="1"/>
          <p:nvPr/>
        </p:nvSpPr>
        <p:spPr>
          <a:xfrm>
            <a:off x="5007400" y="2490475"/>
            <a:ext cx="3950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55B4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Azcapotzalco, Cuauhtémoc, Iztapalapa y Tlalpan</a:t>
            </a:r>
            <a:endParaRPr b="1">
              <a:solidFill>
                <a:srgbClr val="255B4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29" name="Google Shape;129;p15"/>
          <p:cNvSpPr txBox="1"/>
          <p:nvPr/>
        </p:nvSpPr>
        <p:spPr>
          <a:xfrm>
            <a:off x="5007400" y="3012438"/>
            <a:ext cx="3609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55B4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Xochimilco</a:t>
            </a:r>
            <a:endParaRPr b="1">
              <a:solidFill>
                <a:srgbClr val="255B4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0" name="Google Shape;130;p15"/>
          <p:cNvSpPr txBox="1"/>
          <p:nvPr/>
        </p:nvSpPr>
        <p:spPr>
          <a:xfrm>
            <a:off x="5007400" y="3534425"/>
            <a:ext cx="3734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55B4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Iztacalco</a:t>
            </a:r>
            <a:endParaRPr b="1">
              <a:solidFill>
                <a:srgbClr val="255B4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1" name="Google Shape;131;p15"/>
          <p:cNvSpPr txBox="1"/>
          <p:nvPr/>
        </p:nvSpPr>
        <p:spPr>
          <a:xfrm>
            <a:off x="5017900" y="4170850"/>
            <a:ext cx="37131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55B4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Gustavo A. Madero y Venustiano Carranza</a:t>
            </a:r>
            <a:endParaRPr b="1">
              <a:solidFill>
                <a:srgbClr val="255B4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2" name="Google Shape;132;p15"/>
          <p:cNvSpPr txBox="1"/>
          <p:nvPr/>
        </p:nvSpPr>
        <p:spPr>
          <a:xfrm>
            <a:off x="5007400" y="4674775"/>
            <a:ext cx="36579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b="1">
                <a:solidFill>
                  <a:srgbClr val="255B4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Cuajimalpa de Morelos</a:t>
            </a:r>
            <a:endParaRPr b="1">
              <a:solidFill>
                <a:srgbClr val="255B4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3" name="Google Shape;133;p15"/>
          <p:cNvSpPr txBox="1"/>
          <p:nvPr/>
        </p:nvSpPr>
        <p:spPr>
          <a:xfrm>
            <a:off x="278725" y="1061650"/>
            <a:ext cx="21183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B38E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PLANTA DE TRATAMIENTO</a:t>
            </a:r>
            <a:endParaRPr sz="1300" b="1">
              <a:solidFill>
                <a:srgbClr val="B38E5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4" name="Google Shape;134;p15"/>
          <p:cNvSpPr txBox="1"/>
          <p:nvPr/>
        </p:nvSpPr>
        <p:spPr>
          <a:xfrm>
            <a:off x="2589813" y="1088900"/>
            <a:ext cx="222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B38E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EMPRESA TRANSPORTISTA</a:t>
            </a:r>
            <a:endParaRPr sz="1300" b="1">
              <a:solidFill>
                <a:srgbClr val="B38E5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5" name="Google Shape;135;p15"/>
          <p:cNvSpPr txBox="1"/>
          <p:nvPr/>
        </p:nvSpPr>
        <p:spPr>
          <a:xfrm>
            <a:off x="5317225" y="1089825"/>
            <a:ext cx="2224800" cy="38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 b="1">
                <a:solidFill>
                  <a:srgbClr val="B38E5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ALCALDÍA</a:t>
            </a:r>
            <a:endParaRPr sz="1300" b="1">
              <a:solidFill>
                <a:srgbClr val="B38E5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36" name="Google Shape;136;p15"/>
          <p:cNvSpPr/>
          <p:nvPr/>
        </p:nvSpPr>
        <p:spPr>
          <a:xfrm>
            <a:off x="4560838" y="1546425"/>
            <a:ext cx="213600" cy="19770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15"/>
          <p:cNvSpPr/>
          <p:nvPr/>
        </p:nvSpPr>
        <p:spPr>
          <a:xfrm>
            <a:off x="4560850" y="2106175"/>
            <a:ext cx="213600" cy="19770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15"/>
          <p:cNvSpPr/>
          <p:nvPr/>
        </p:nvSpPr>
        <p:spPr>
          <a:xfrm>
            <a:off x="4541438" y="2612800"/>
            <a:ext cx="213600" cy="19770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15"/>
          <p:cNvSpPr/>
          <p:nvPr/>
        </p:nvSpPr>
        <p:spPr>
          <a:xfrm>
            <a:off x="4560838" y="3119425"/>
            <a:ext cx="213600" cy="19770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5"/>
          <p:cNvSpPr/>
          <p:nvPr/>
        </p:nvSpPr>
        <p:spPr>
          <a:xfrm>
            <a:off x="4560838" y="3626050"/>
            <a:ext cx="213600" cy="19770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5"/>
          <p:cNvSpPr/>
          <p:nvPr/>
        </p:nvSpPr>
        <p:spPr>
          <a:xfrm>
            <a:off x="4560838" y="4272100"/>
            <a:ext cx="213600" cy="19770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5"/>
          <p:cNvSpPr/>
          <p:nvPr/>
        </p:nvSpPr>
        <p:spPr>
          <a:xfrm>
            <a:off x="4560838" y="4776025"/>
            <a:ext cx="213600" cy="197700"/>
          </a:xfrm>
          <a:prstGeom prst="chevron">
            <a:avLst>
              <a:gd name="adj" fmla="val 50000"/>
            </a:avLst>
          </a:prstGeom>
          <a:solidFill>
            <a:srgbClr val="D9D9D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3" name="Google Shape;143;p15"/>
          <p:cNvCxnSpPr>
            <a:stCxn id="118" idx="1"/>
            <a:endCxn id="117" idx="3"/>
          </p:cNvCxnSpPr>
          <p:nvPr/>
        </p:nvCxnSpPr>
        <p:spPr>
          <a:xfrm flipH="1">
            <a:off x="1673625" y="1708050"/>
            <a:ext cx="1144750" cy="1023363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44" name="Google Shape;144;p15"/>
          <p:cNvCxnSpPr>
            <a:stCxn id="119" idx="1"/>
            <a:endCxn id="117" idx="3"/>
          </p:cNvCxnSpPr>
          <p:nvPr/>
        </p:nvCxnSpPr>
        <p:spPr>
          <a:xfrm flipH="1">
            <a:off x="1673625" y="2212600"/>
            <a:ext cx="1144750" cy="518813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45" name="Google Shape;145;p15"/>
          <p:cNvCxnSpPr>
            <a:stCxn id="120" idx="1"/>
            <a:endCxn id="117" idx="3"/>
          </p:cNvCxnSpPr>
          <p:nvPr/>
        </p:nvCxnSpPr>
        <p:spPr>
          <a:xfrm flipH="1">
            <a:off x="1673625" y="2719225"/>
            <a:ext cx="1145275" cy="12188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46" name="Google Shape;146;p15"/>
          <p:cNvCxnSpPr>
            <a:endCxn id="117" idx="3"/>
          </p:cNvCxnSpPr>
          <p:nvPr/>
        </p:nvCxnSpPr>
        <p:spPr>
          <a:xfrm rot="10800000">
            <a:off x="1673625" y="2731413"/>
            <a:ext cx="1161000" cy="4974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47" name="Google Shape;147;p15"/>
          <p:cNvCxnSpPr>
            <a:stCxn id="122" idx="1"/>
            <a:endCxn id="117" idx="3"/>
          </p:cNvCxnSpPr>
          <p:nvPr/>
        </p:nvCxnSpPr>
        <p:spPr>
          <a:xfrm flipH="1" flipV="1">
            <a:off x="1673625" y="2731413"/>
            <a:ext cx="1144750" cy="1022162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48" name="Google Shape;148;p15"/>
          <p:cNvCxnSpPr>
            <a:stCxn id="124" idx="1"/>
            <a:endCxn id="123" idx="3"/>
          </p:cNvCxnSpPr>
          <p:nvPr/>
        </p:nvCxnSpPr>
        <p:spPr>
          <a:xfrm flipH="1">
            <a:off x="1631875" y="4370950"/>
            <a:ext cx="1186500" cy="1512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ash"/>
            <a:round/>
            <a:headEnd type="none" w="med" len="med"/>
            <a:tailEnd type="triangle" w="med" len="med"/>
          </a:ln>
        </p:spPr>
      </p:cxnSp>
      <p:cxnSp>
        <p:nvCxnSpPr>
          <p:cNvPr id="149" name="Google Shape;149;p15"/>
          <p:cNvCxnSpPr>
            <a:endCxn id="123" idx="3"/>
          </p:cNvCxnSpPr>
          <p:nvPr/>
        </p:nvCxnSpPr>
        <p:spPr>
          <a:xfrm rot="10800000">
            <a:off x="1631926" y="4522150"/>
            <a:ext cx="1202700" cy="3528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dash"/>
            <a:round/>
            <a:headEnd type="none" w="med" len="med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6"/>
          <p:cNvSpPr/>
          <p:nvPr/>
        </p:nvSpPr>
        <p:spPr>
          <a:xfrm>
            <a:off x="0" y="643075"/>
            <a:ext cx="9144000" cy="438300"/>
          </a:xfrm>
          <a:prstGeom prst="rect">
            <a:avLst/>
          </a:prstGeom>
          <a:solidFill>
            <a:srgbClr val="9F224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55" name="Google Shape;155;p16"/>
          <p:cNvGraphicFramePr/>
          <p:nvPr>
            <p:extLst>
              <p:ext uri="{D42A27DB-BD31-4B8C-83A1-F6EECF244321}">
                <p14:modId xmlns:p14="http://schemas.microsoft.com/office/powerpoint/2010/main" val="2277917321"/>
              </p:ext>
            </p:extLst>
          </p:nvPr>
        </p:nvGraphicFramePr>
        <p:xfrm>
          <a:off x="143750" y="1382875"/>
          <a:ext cx="4703225" cy="3714470"/>
        </p:xfrm>
        <a:graphic>
          <a:graphicData uri="http://schemas.openxmlformats.org/drawingml/2006/table">
            <a:tbl>
              <a:tblPr>
                <a:noFill/>
                <a:tableStyleId>{15AEE0F8-79A0-45C6-A28D-8BA803AE861D}</a:tableStyleId>
              </a:tblPr>
              <a:tblGrid>
                <a:gridCol w="129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13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971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53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Alcaldía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Status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Observación</a:t>
                      </a:r>
                      <a:endParaRPr sz="900" b="1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1440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86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Álvaro Obregón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Pausado</a:t>
                      </a:r>
                      <a:endParaRPr sz="90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1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Benito Juárez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Pausado</a:t>
                      </a:r>
                      <a:endParaRPr sz="90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Azcapotzalco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Pausado</a:t>
                      </a:r>
                      <a:endParaRPr sz="90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Debido a que los Sindicatos no han acudido a la alcaldía</a:t>
                      </a:r>
                      <a:endParaRPr sz="900" dirty="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9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Cuauhtémoc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implementado</a:t>
                      </a:r>
                      <a:endParaRPr sz="9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Debido a dificultades </a:t>
                      </a:r>
                      <a:r>
                        <a:rPr lang="es" sz="900" dirty="0" smtClean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internas en la alcaldía</a:t>
                      </a:r>
                      <a:endParaRPr sz="9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9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Iztapalapa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implementado</a:t>
                      </a:r>
                      <a:endParaRPr sz="9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Debido a dificultades </a:t>
                      </a:r>
                      <a:r>
                        <a:rPr lang="es" sz="900" dirty="0" smtClean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internas en </a:t>
                      </a:r>
                      <a:r>
                        <a:rPr lang="es" sz="900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alcaldía</a:t>
                      </a:r>
                      <a:endParaRPr sz="9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9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Tlalpan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Formalizado </a:t>
                      </a:r>
                      <a:endParaRPr sz="90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 Agosto 2022 se firmó contrato con la empresa transportista</a:t>
                      </a:r>
                      <a:endParaRPr sz="9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509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Xochimilco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Suspendido</a:t>
                      </a:r>
                      <a:endParaRPr sz="90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Por sobresaturación de RCD</a:t>
                      </a:r>
                      <a:endParaRPr sz="9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4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Iztacalco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4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9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Pausado</a:t>
                      </a:r>
                      <a:endParaRPr sz="90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95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Gustavo A. Madero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buNone/>
                      </a:pPr>
                      <a:r>
                        <a:rPr lang="es-MX" sz="900" b="0" i="0" u="none" strike="noStrike" cap="none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implementado</a:t>
                      </a:r>
                      <a:endParaRPr lang="es-MX" sz="900" b="0" i="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4CC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Pretenden limpiar su campamento de resguardo previo a dar inicio al Programa</a:t>
                      </a:r>
                      <a:endParaRPr sz="9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546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Venustiano Carranza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3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 operación</a:t>
                      </a:r>
                      <a:endParaRPr sz="9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D9EAD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76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Cuajimalpa de Morelos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Pausado</a:t>
                      </a:r>
                      <a:endParaRPr sz="90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2CC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dirty="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0" marB="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graphicFrame>
        <p:nvGraphicFramePr>
          <p:cNvPr id="156" name="Google Shape;156;p16"/>
          <p:cNvGraphicFramePr/>
          <p:nvPr>
            <p:extLst>
              <p:ext uri="{D42A27DB-BD31-4B8C-83A1-F6EECF244321}">
                <p14:modId xmlns:p14="http://schemas.microsoft.com/office/powerpoint/2010/main" val="1393742952"/>
              </p:ext>
            </p:extLst>
          </p:nvPr>
        </p:nvGraphicFramePr>
        <p:xfrm>
          <a:off x="5217788" y="1403109"/>
          <a:ext cx="3705200" cy="1859280"/>
        </p:xfrm>
        <a:graphic>
          <a:graphicData uri="http://schemas.openxmlformats.org/drawingml/2006/table">
            <a:tbl>
              <a:tblPr>
                <a:noFill/>
                <a:tableStyleId>{15AEE0F8-79A0-45C6-A28D-8BA803AE861D}</a:tableStyleId>
              </a:tblPr>
              <a:tblGrid>
                <a:gridCol w="1556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488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Alcaldía</a:t>
                      </a:r>
                      <a:endParaRPr sz="900" b="1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Observación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FE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Coyoacán</a:t>
                      </a:r>
                      <a:endParaRPr sz="9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confirmaron su participación</a:t>
                      </a:r>
                      <a:endParaRPr sz="90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Milpa Alta</a:t>
                      </a:r>
                      <a:endParaRPr sz="900" b="1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han enviado información diagnóstica</a:t>
                      </a:r>
                      <a:endParaRPr sz="900" dirty="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900" b="1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Tláhuac</a:t>
                      </a:r>
                      <a:endParaRPr sz="900" b="1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Interesados en participar, sin embargo no se cuenta con apoyo de alguna empresa transportista</a:t>
                      </a:r>
                      <a:endParaRPr sz="900" dirty="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Magdalena Contreras</a:t>
                      </a:r>
                      <a:endParaRPr sz="900" b="1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 smtClean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</a:t>
                      </a:r>
                      <a:r>
                        <a:rPr lang="es" sz="900" baseline="0" dirty="0" smtClean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consideró su incorporación </a:t>
                      </a:r>
                      <a:endParaRPr sz="900" dirty="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b="1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Miguel Hidalgo</a:t>
                      </a:r>
                      <a:endParaRPr sz="900" b="1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900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Tienen contrato con PTARCD de CIREC</a:t>
                      </a:r>
                      <a:endParaRPr sz="900" dirty="0">
                        <a:solidFill>
                          <a:schemeClr val="dk2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63500" marR="63500" marT="63500" marB="63500">
                    <a:lnL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57" name="Google Shape;157;p16"/>
          <p:cNvSpPr/>
          <p:nvPr/>
        </p:nvSpPr>
        <p:spPr>
          <a:xfrm>
            <a:off x="-723" y="0"/>
            <a:ext cx="9144000" cy="6777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8" name="Google Shape;158;p16"/>
          <p:cNvPicPr preferRelativeResize="0"/>
          <p:nvPr/>
        </p:nvPicPr>
        <p:blipFill rotWithShape="1">
          <a:blip r:embed="rId3">
            <a:alphaModFix amt="39000"/>
          </a:blip>
          <a:srcRect l="42686" t="6633" r="11648" b="6197"/>
          <a:stretch/>
        </p:blipFill>
        <p:spPr>
          <a:xfrm rot="5400000">
            <a:off x="2020564" y="-2004189"/>
            <a:ext cx="660650" cy="4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16"/>
          <p:cNvPicPr preferRelativeResize="0"/>
          <p:nvPr/>
        </p:nvPicPr>
        <p:blipFill rotWithShape="1">
          <a:blip r:embed="rId3">
            <a:alphaModFix amt="39000"/>
          </a:blip>
          <a:srcRect l="42481" t="4957" r="11263" b="12697"/>
          <a:stretch/>
        </p:blipFill>
        <p:spPr>
          <a:xfrm rot="5400000">
            <a:off x="6589015" y="-1877962"/>
            <a:ext cx="669200" cy="44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0" name="Google Shape;160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175" y="168548"/>
            <a:ext cx="1431075" cy="3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249" y="248513"/>
            <a:ext cx="994126" cy="1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62" name="Google Shape;162;p16"/>
          <p:cNvSpPr txBox="1">
            <a:spLocks noGrp="1"/>
          </p:cNvSpPr>
          <p:nvPr>
            <p:ph type="title" idx="4294967295"/>
          </p:nvPr>
        </p:nvSpPr>
        <p:spPr>
          <a:xfrm>
            <a:off x="-2975" y="623225"/>
            <a:ext cx="87666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Situación actual del Programa</a:t>
            </a:r>
            <a:endParaRPr sz="20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3" name="Google Shape;163;p16"/>
          <p:cNvSpPr txBox="1"/>
          <p:nvPr/>
        </p:nvSpPr>
        <p:spPr>
          <a:xfrm>
            <a:off x="143750" y="1049225"/>
            <a:ext cx="47031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235B4E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Alcaldías que forman parte del Programa</a:t>
            </a:r>
            <a:endParaRPr sz="1200" b="1" dirty="0">
              <a:solidFill>
                <a:srgbClr val="235B4E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sp>
        <p:nvSpPr>
          <p:cNvPr id="164" name="Google Shape;164;p16"/>
          <p:cNvSpPr txBox="1"/>
          <p:nvPr/>
        </p:nvSpPr>
        <p:spPr>
          <a:xfrm>
            <a:off x="5233050" y="1049225"/>
            <a:ext cx="3674700" cy="369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1200" b="1" dirty="0">
                <a:solidFill>
                  <a:srgbClr val="9F224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Alcaldías que NO forman parte del Programa</a:t>
            </a:r>
            <a:endParaRPr sz="1200" b="1" dirty="0">
              <a:solidFill>
                <a:srgbClr val="9F224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7"/>
          <p:cNvSpPr/>
          <p:nvPr/>
        </p:nvSpPr>
        <p:spPr>
          <a:xfrm>
            <a:off x="-6600" y="622475"/>
            <a:ext cx="9151200" cy="463200"/>
          </a:xfrm>
          <a:prstGeom prst="rect">
            <a:avLst/>
          </a:prstGeom>
          <a:solidFill>
            <a:srgbClr val="9F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Compromisos asumidos por alcaldías</a:t>
            </a:r>
            <a:endParaRPr sz="20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  <p:pic>
        <p:nvPicPr>
          <p:cNvPr id="171" name="Google Shape;17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5875" y="101438"/>
            <a:ext cx="1422626" cy="3556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2" name="Google Shape;172;p17"/>
          <p:cNvGraphicFramePr/>
          <p:nvPr>
            <p:extLst>
              <p:ext uri="{D42A27DB-BD31-4B8C-83A1-F6EECF244321}">
                <p14:modId xmlns:p14="http://schemas.microsoft.com/office/powerpoint/2010/main" val="4082792555"/>
              </p:ext>
            </p:extLst>
          </p:nvPr>
        </p:nvGraphicFramePr>
        <p:xfrm>
          <a:off x="-6575" y="1085680"/>
          <a:ext cx="9143975" cy="4057820"/>
        </p:xfrm>
        <a:graphic>
          <a:graphicData uri="http://schemas.openxmlformats.org/drawingml/2006/table">
            <a:tbl>
              <a:tblPr>
                <a:noFill/>
                <a:tableStyleId>{F0D909FB-1D5B-4246-81D5-95E67CA9CA3E}</a:tableStyleId>
              </a:tblPr>
              <a:tblGrid>
                <a:gridCol w="16031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17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008">
                  <a:extLst>
                    <a:ext uri="{9D8B030D-6E8A-4147-A177-3AD203B41FA5}">
                      <a16:colId xmlns:a16="http://schemas.microsoft.com/office/drawing/2014/main" val="1491564154"/>
                    </a:ext>
                  </a:extLst>
                </a:gridCol>
                <a:gridCol w="1516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76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804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411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Compromisos</a:t>
                      </a:r>
                      <a:endParaRPr sz="800"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Álvaro Obregón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Azcapotzalco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Benito Juárez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Cuajimalpa de Morelos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7B7B7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50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5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Realizar la recolección de RCD de origen domiciliario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0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SEDEMA no cuenta con evidencia que avale que la alcaldía ha recolectado RCD proveniente de la ciudadanía.</a:t>
                      </a:r>
                      <a:endParaRPr sz="8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0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48448">
                <a:tc>
                  <a:txBody>
                    <a:bodyPr/>
                    <a:lstStyle/>
                    <a:p>
                      <a:pPr marL="44999" lvl="0" indent="0" algn="ctr" rtl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Entregar a la SEDEMA mensualmente  los formatos de: 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179999" marR="257995" lvl="0" indent="-146050" algn="l" rtl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lt1"/>
                        </a:buClr>
                        <a:buSzPts val="800"/>
                        <a:buFont typeface="Source Sans Pro"/>
                        <a:buChar char="-"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Bitácoras de registro-recepción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179999" marR="257995" lvl="0" indent="-146050" algn="l" rtl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lt1"/>
                        </a:buClr>
                        <a:buSzPts val="800"/>
                        <a:buFont typeface="Source Sans Pro"/>
                        <a:buChar char="-"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Comprobantes de recepción domiciliaria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179999" marR="257995" lvl="0" indent="-146050" algn="l" rtl="0"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lt1"/>
                        </a:buClr>
                        <a:buSzPts val="800"/>
                        <a:buFont typeface="Source Sans Pro"/>
                        <a:buChar char="-"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Manifiestos de entrega - transporte - recepción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45000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just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Información</a:t>
                      </a: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incompleta en el mes de Enero.</a:t>
                      </a:r>
                    </a:p>
                    <a:p>
                      <a:pPr marL="228600" lvl="0" indent="-228600" algn="just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Sin información de Marzo, Abril, Mayo y Junio.</a:t>
                      </a:r>
                    </a:p>
                    <a:p>
                      <a:pPr marL="228600" lvl="0" indent="-228600" algn="just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Los formatos no se encuentran adecuadamente requisitados. </a:t>
                      </a:r>
                    </a:p>
                    <a:p>
                      <a:pPr marL="228600" lvl="0" indent="-228600" algn="just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presentaron e</a:t>
                      </a: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videncia </a:t>
                      </a:r>
                      <a:r>
                        <a:rPr lang="es" sz="8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fotográfica que avale la recolección de RCD entregados por la ciudadanía</a:t>
                      </a: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.</a:t>
                      </a:r>
                    </a:p>
                    <a:p>
                      <a:pPr marL="39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800"/>
                        <a:buFont typeface="Source Sans Pro"/>
                        <a:buNone/>
                      </a:pPr>
                      <a:endParaRPr lang="es-ES" sz="800" b="1" dirty="0" smtClean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39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800"/>
                        <a:buFont typeface="Source Sans Pro"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r>
                        <a:rPr lang="es-ES" sz="800" b="1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r>
                        <a:rPr lang="es-ES" sz="800" b="1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fecha no ha sido compartida</a:t>
                      </a:r>
                      <a:endParaRPr lang="es-ES" sz="800" dirty="0" smtClean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3920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95959"/>
                        </a:buClr>
                        <a:buSzPts val="800"/>
                        <a:buFont typeface="Source Sans Pro"/>
                        <a:buNone/>
                      </a:pPr>
                      <a:endParaRPr lang="es-ES" sz="800" b="1" dirty="0" smtClean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Información</a:t>
                      </a: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incompleta en el mes </a:t>
                      </a: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 </a:t>
                      </a:r>
                      <a:r>
                        <a:rPr lang="es" sz="8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Marzo, Abril y </a:t>
                      </a: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Mayo.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Sin información de Febrero, Marzo, Mayo y Junio.</a:t>
                      </a:r>
                    </a:p>
                    <a:p>
                      <a:pPr marL="228600" lvl="0" indent="-228600" algn="just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Los formatos no se encuentran adecuadamente requisitados.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presentaron e</a:t>
                      </a: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videncia fotográfica que avale la recolección de RCD entregados por la ciudadanía.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r>
                        <a:rPr lang="es-ES" sz="800" b="1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r>
                        <a:rPr lang="es-ES" sz="800" b="1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fecha no ha sido compartida</a:t>
                      </a:r>
                      <a:endParaRPr lang="es-ES" sz="800" dirty="0" smtClean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228600" lvl="0" indent="-2286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sz="8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28600" algn="just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Información</a:t>
                      </a: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incompleta en el mes de Enero.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Sin información de Marzo, Abril, Mayo y Junio.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Los formatos no se encuentran adecuadamente requisitados.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presentaron e</a:t>
                      </a: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videncia fotográfica que avale la recolección de RCD entregados por la ciudadanía.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r>
                        <a:rPr lang="es-ES" sz="800" b="1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r>
                        <a:rPr lang="es-ES" sz="800" b="1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fecha no ha sido compartida</a:t>
                      </a:r>
                      <a:endParaRPr lang="es-ES" sz="800" dirty="0" smtClean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None/>
                        <a:tabLst/>
                        <a:defRPr/>
                      </a:pPr>
                      <a:endParaRPr lang="es" sz="800" dirty="0" smtClean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" sz="800" b="0" i="0" u="none" strike="noStrike" cap="none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Información</a:t>
                      </a: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incompleta en el mes de </a:t>
                      </a: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Marzo.</a:t>
                      </a:r>
                      <a:endParaRPr sz="8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Sin información de Marzo, Abril, Mayo y Junio.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Los formatos no se encuentran adecuadamente requisitados.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presentaron e</a:t>
                      </a: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videncia fotográfica que avale la recolección de RCD entregados por la ciudadanía.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Pct val="100000"/>
                        <a:buFont typeface="+mj-lt"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r>
                        <a:rPr lang="es-ES" sz="800" b="1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r>
                        <a:rPr lang="es-ES" sz="800" b="1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fecha no ha sido compartida</a:t>
                      </a:r>
                      <a:endParaRPr lang="es-ES" sz="800" dirty="0" smtClean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0586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Contar con autorizaciones ambientales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5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cuenta con RAMIR </a:t>
                      </a:r>
                      <a:endParaRPr sz="800" b="1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3128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Difusión del Programa 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SEDEMA no cuenta con evidencia de que la alcaldía haya difundido el Programa.</a:t>
                      </a:r>
                      <a:endParaRPr sz="800" b="1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 difundió físicamente</a:t>
                      </a: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los carteles de la campaña. </a:t>
                      </a:r>
                      <a:endParaRPr sz="8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 b="1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SEDEMA no cuenta con evidencia de que la alcaldía haya difundido el Programa.</a:t>
                      </a:r>
                      <a:endParaRPr sz="800" b="1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73" name="Google Shape;173;p17"/>
          <p:cNvSpPr/>
          <p:nvPr/>
        </p:nvSpPr>
        <p:spPr>
          <a:xfrm>
            <a:off x="-723" y="0"/>
            <a:ext cx="9144000" cy="6777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4" name="Google Shape;174;p17"/>
          <p:cNvPicPr preferRelativeResize="0"/>
          <p:nvPr/>
        </p:nvPicPr>
        <p:blipFill rotWithShape="1">
          <a:blip r:embed="rId4">
            <a:alphaModFix amt="39000"/>
          </a:blip>
          <a:srcRect l="42686" t="6633" r="11648" b="6197"/>
          <a:stretch/>
        </p:blipFill>
        <p:spPr>
          <a:xfrm rot="5400000">
            <a:off x="2020564" y="-2004189"/>
            <a:ext cx="660650" cy="4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7"/>
          <p:cNvPicPr preferRelativeResize="0"/>
          <p:nvPr/>
        </p:nvPicPr>
        <p:blipFill rotWithShape="1">
          <a:blip r:embed="rId4">
            <a:alphaModFix amt="39000"/>
          </a:blip>
          <a:srcRect l="42481" t="4957" r="11263" b="12697"/>
          <a:stretch/>
        </p:blipFill>
        <p:spPr>
          <a:xfrm rot="5400000">
            <a:off x="6589015" y="-1877962"/>
            <a:ext cx="669200" cy="44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3175" y="168548"/>
            <a:ext cx="1431075" cy="3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249" y="248513"/>
            <a:ext cx="994126" cy="197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3" name="Google Shape;193;p19"/>
          <p:cNvGraphicFramePr/>
          <p:nvPr>
            <p:extLst>
              <p:ext uri="{D42A27DB-BD31-4B8C-83A1-F6EECF244321}">
                <p14:modId xmlns:p14="http://schemas.microsoft.com/office/powerpoint/2010/main" val="967581977"/>
              </p:ext>
            </p:extLst>
          </p:nvPr>
        </p:nvGraphicFramePr>
        <p:xfrm>
          <a:off x="-12" y="1056675"/>
          <a:ext cx="9151225" cy="4086824"/>
        </p:xfrm>
        <a:graphic>
          <a:graphicData uri="http://schemas.openxmlformats.org/drawingml/2006/table">
            <a:tbl>
              <a:tblPr>
                <a:noFill/>
                <a:tableStyleId>{F0D909FB-1D5B-4246-81D5-95E67CA9CA3E}</a:tableStyleId>
              </a:tblPr>
              <a:tblGrid>
                <a:gridCol w="178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006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055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13720">
                  <a:extLst>
                    <a:ext uri="{9D8B030D-6E8A-4147-A177-3AD203B41FA5}">
                      <a16:colId xmlns:a16="http://schemas.microsoft.com/office/drawing/2014/main" val="4134674962"/>
                    </a:ext>
                  </a:extLst>
                </a:gridCol>
              </a:tblGrid>
              <a:tr h="33896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Compromisos</a:t>
                      </a:r>
                      <a:endParaRPr sz="800"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Iztacalco</a:t>
                      </a:r>
                      <a:endParaRPr sz="800"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Tlalpan</a:t>
                      </a:r>
                      <a:endParaRPr sz="800"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Venustiano Carranza</a:t>
                      </a:r>
                      <a:endParaRPr sz="800" b="1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Xochimilco 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701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Realizar la recolección de RCD de origen domiciliario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 sus reportes no especifican si han efectuado recepción domiciliaria. Solo atendieron un tiradero clandestino de RCD </a:t>
                      </a:r>
                      <a:endParaRPr sz="8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 </a:t>
                      </a:r>
                      <a:r>
                        <a:rPr lang="es" sz="8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las recepciones domiciliarias en ocasiones </a:t>
                      </a: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manifestaron recibir </a:t>
                      </a:r>
                      <a:r>
                        <a:rPr lang="es" sz="8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más de 7 m3</a:t>
                      </a:r>
                      <a:endParaRPr sz="8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 b="1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SEDEMA no cuenta con evidencia que avale que la alcaldía ha recolectado RCD proveniente de la ciudadanía</a:t>
                      </a:r>
                      <a:r>
                        <a:rPr lang="es" sz="800" b="1" dirty="0" smtClean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.</a:t>
                      </a:r>
                      <a:endParaRPr sz="800" b="1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97540">
                <a:tc>
                  <a:txBody>
                    <a:bodyPr/>
                    <a:lstStyle/>
                    <a:p>
                      <a:pPr marL="44999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Entregar a la SEDEMA mensualmente  los formatos de: 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179999" marR="257995" lvl="0" indent="-14605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Source Sans Pro"/>
                        <a:buChar char="-"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Bitácoras de registro-recepción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179999" marR="257995" lvl="0" indent="-146050" algn="l" rtl="0"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lt1"/>
                        </a:buClr>
                        <a:buSzPts val="800"/>
                        <a:buFont typeface="Source Sans Pro"/>
                        <a:buChar char="-"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Comprobantes de recepción domiciliaria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179999" marR="257995" lvl="0" indent="-146050" algn="l" rtl="0">
                        <a:spcBef>
                          <a:spcPts val="1000"/>
                        </a:spcBef>
                        <a:spcAft>
                          <a:spcPts val="1000"/>
                        </a:spcAft>
                        <a:buClr>
                          <a:schemeClr val="lt1"/>
                        </a:buClr>
                        <a:buSzPts val="800"/>
                        <a:buFont typeface="Source Sans Pro"/>
                        <a:buChar char="-"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Manifiestos de entrega - transporte - recepción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45000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lvl="0" indent="-228600" algn="just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Información</a:t>
                      </a: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incompleta en el mes de Abril</a:t>
                      </a:r>
                    </a:p>
                    <a:p>
                      <a:pPr marL="228600" lvl="0" indent="-228600" algn="just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Los formatos no se encuentran adecuadamente requisitados. </a:t>
                      </a:r>
                      <a:endParaRPr lang="es-ES" sz="800" b="1" dirty="0" smtClean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39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Pts val="800"/>
                        <a:buFont typeface="Source Sans Pro"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r>
                        <a:rPr lang="es-ES" sz="800" b="1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r>
                        <a:rPr lang="es-ES" sz="800" b="1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fecha no ha sido compartida</a:t>
                      </a:r>
                      <a:endParaRPr lang="es-ES" sz="800" dirty="0" smtClean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28600" algn="just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Información</a:t>
                      </a: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incompleta en el mes de </a:t>
                      </a: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Febrero, Marzo, Abril, Mayo y Junio.</a:t>
                      </a:r>
                    </a:p>
                    <a:p>
                      <a:pPr marL="228600" lvl="0" indent="-228600" algn="just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Los formatos no se encuentran adecuadamente requisitados. </a:t>
                      </a:r>
                    </a:p>
                    <a:p>
                      <a:pPr marL="228600" lvl="0" indent="-228600" algn="just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presentaron e</a:t>
                      </a: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videncia fotográfica que avale la recolección de RCD entregados por la ciudadanía.</a:t>
                      </a:r>
                      <a:endParaRPr lang="es-ES" sz="800" b="1" dirty="0" smtClean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3920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595959"/>
                        </a:buClr>
                        <a:buSzPts val="800"/>
                        <a:buFont typeface="Source Sans Pro"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r>
                        <a:rPr lang="es-ES" sz="800" b="1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r>
                        <a:rPr lang="es-ES" sz="800" b="1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fecha no ha sido compartida</a:t>
                      </a:r>
                      <a:endParaRPr lang="es-ES" sz="800" dirty="0" smtClean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lvl="0" indent="-228600" algn="just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Información</a:t>
                      </a: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incompleta en el mes de </a:t>
                      </a: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Enero, Febrero , Abril y Julio.</a:t>
                      </a: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 lo anterior, la SEDEMA solicitó información sobre dichos reportes, misma que </a:t>
                      </a:r>
                      <a:r>
                        <a:rPr lang="es" sz="800" b="1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ha sido subsanada</a:t>
                      </a:r>
                      <a:r>
                        <a:rPr lang="es" sz="8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.</a:t>
                      </a:r>
                      <a:endParaRPr sz="8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Información</a:t>
                      </a: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incompleta en el mes </a:t>
                      </a: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 Enero y Febrero.</a:t>
                      </a:r>
                    </a:p>
                    <a:p>
                      <a:pPr marL="228600" marR="0" lvl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se cuenta con información constatada sobre las cantidades manejadas.</a:t>
                      </a:r>
                    </a:p>
                    <a:p>
                      <a:pPr marL="228600" lvl="0" indent="-228600" algn="just" rtl="0">
                        <a:spcBef>
                          <a:spcPts val="300"/>
                        </a:spcBef>
                        <a:spcAft>
                          <a:spcPts val="300"/>
                        </a:spcAft>
                        <a:buFont typeface="+mj-lt"/>
                        <a:buAutoNum type="arabicPeriod"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Los formatos no se encuentran adecuadamente requisitados. </a:t>
                      </a:r>
                    </a:p>
                    <a:p>
                      <a:pPr marL="228600" marR="0" lvl="0" indent="-22860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rgbClr val="000000"/>
                        </a:buClr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" sz="800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presentaron e</a:t>
                      </a:r>
                      <a:r>
                        <a:rPr lang="es" sz="80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videncia fotográfica que avale la recolección de RCD entregados por la ciudadanía.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s-ES" sz="800" b="1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A</a:t>
                      </a:r>
                      <a:r>
                        <a:rPr lang="es-ES" sz="800" b="1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r>
                        <a:rPr lang="es-ES" sz="800" b="1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fecha no ha sido compartida</a:t>
                      </a:r>
                      <a:endParaRPr lang="es-ES" sz="800" dirty="0" smtClean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7694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Contar con autorizaciones ambientales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b="1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cuenta con RAMIR </a:t>
                      </a:r>
                      <a:endParaRPr sz="800" b="1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800" b="1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7561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 b="1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Realizar la difusión del Programa </a:t>
                      </a:r>
                      <a:endParaRPr sz="800" b="1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 b="1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han presentado evidencia de haber efectuado campañas de difusión del Programa. </a:t>
                      </a:r>
                      <a:endParaRPr sz="800" b="1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lang="es-ES" sz="8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alcaldía ha difundido el Programa a través de sus redes sociales.</a:t>
                      </a:r>
                      <a:endParaRPr sz="8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" sz="800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alcaldía ha difundido el Programa a través de materiales de difusión propios de la alcaldía.</a:t>
                      </a:r>
                      <a:endParaRPr sz="80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94" name="Google Shape;194;p19"/>
          <p:cNvSpPr/>
          <p:nvPr/>
        </p:nvSpPr>
        <p:spPr>
          <a:xfrm>
            <a:off x="-723" y="0"/>
            <a:ext cx="9144000" cy="6777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19"/>
          <p:cNvPicPr preferRelativeResize="0"/>
          <p:nvPr/>
        </p:nvPicPr>
        <p:blipFill rotWithShape="1">
          <a:blip r:embed="rId3">
            <a:alphaModFix amt="39000"/>
          </a:blip>
          <a:srcRect l="42686" t="6633" r="11648" b="6197"/>
          <a:stretch/>
        </p:blipFill>
        <p:spPr>
          <a:xfrm rot="5400000">
            <a:off x="2020564" y="-2004189"/>
            <a:ext cx="660650" cy="4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/>
          <p:cNvPicPr preferRelativeResize="0"/>
          <p:nvPr/>
        </p:nvPicPr>
        <p:blipFill rotWithShape="1">
          <a:blip r:embed="rId3">
            <a:alphaModFix amt="39000"/>
          </a:blip>
          <a:srcRect l="42481" t="4957" r="11263" b="12697"/>
          <a:stretch/>
        </p:blipFill>
        <p:spPr>
          <a:xfrm rot="5400000">
            <a:off x="6589015" y="-1877962"/>
            <a:ext cx="669200" cy="44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3175" y="168548"/>
            <a:ext cx="1431075" cy="3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968249" y="248513"/>
            <a:ext cx="994126" cy="1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9"/>
          <p:cNvSpPr/>
          <p:nvPr/>
        </p:nvSpPr>
        <p:spPr>
          <a:xfrm>
            <a:off x="-6600" y="622475"/>
            <a:ext cx="9151200" cy="463200"/>
          </a:xfrm>
          <a:prstGeom prst="rect">
            <a:avLst/>
          </a:prstGeom>
          <a:solidFill>
            <a:srgbClr val="9F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1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Compromisos asumidos por alcaldías</a:t>
            </a:r>
            <a:endParaRPr sz="2000" b="1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4" name="Google Shape;54;p6"/>
          <p:cNvGraphicFramePr/>
          <p:nvPr>
            <p:extLst>
              <p:ext uri="{D42A27DB-BD31-4B8C-83A1-F6EECF244321}">
                <p14:modId xmlns:p14="http://schemas.microsoft.com/office/powerpoint/2010/main" val="3683009255"/>
              </p:ext>
            </p:extLst>
          </p:nvPr>
        </p:nvGraphicFramePr>
        <p:xfrm>
          <a:off x="-7962" y="1085676"/>
          <a:ext cx="9151926" cy="4087583"/>
        </p:xfrm>
        <a:graphic>
          <a:graphicData uri="http://schemas.openxmlformats.org/drawingml/2006/table">
            <a:tbl>
              <a:tblPr>
                <a:noFill/>
              </a:tblPr>
              <a:tblGrid>
                <a:gridCol w="180577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51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721">
                  <a:extLst>
                    <a:ext uri="{9D8B030D-6E8A-4147-A177-3AD203B41FA5}">
                      <a16:colId xmlns:a16="http://schemas.microsoft.com/office/drawing/2014/main" val="3696712810"/>
                    </a:ext>
                  </a:extLst>
                </a:gridCol>
                <a:gridCol w="17798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4497">
                  <a:extLst>
                    <a:ext uri="{9D8B030D-6E8A-4147-A177-3AD203B41FA5}">
                      <a16:colId xmlns:a16="http://schemas.microsoft.com/office/drawing/2014/main" val="1132787773"/>
                    </a:ext>
                  </a:extLst>
                </a:gridCol>
              </a:tblGrid>
              <a:tr h="31762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b="1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Compromisos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b="1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Álvaro Obregón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b="1" u="none" strike="noStrike" cap="none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Azcapotzalco</a:t>
                      </a:r>
                      <a:endParaRPr sz="800" b="1" u="none" strike="noStrike" cap="none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b="1" u="none" strike="noStrike" cap="none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Benito Juárez</a:t>
                      </a:r>
                      <a:endParaRPr sz="800" b="1" u="none" strike="noStrike" cap="none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b="1" u="none" strike="noStrike" cap="none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Cuajimalpa de Morelos</a:t>
                      </a:r>
                      <a:endParaRPr sz="800" b="1" u="none" strike="noStrike" cap="none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CCCCC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519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b="1" u="none" strike="noStrike" cap="none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Contar con personal para apoyar a la empresa transportista en las actividades de carga.</a:t>
                      </a:r>
                      <a:endParaRPr sz="800" b="1" u="none" strike="noStrike" cap="none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b="1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SEDEMA no cuenta con evidencia de que la alcaldía apoyara en las actividades de carga.  </a:t>
                      </a:r>
                      <a:endParaRPr sz="800" b="1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b="1" u="none" strike="noStrike" cap="none" dirty="0">
                        <a:solidFill>
                          <a:srgbClr val="9F224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781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b="1" u="none" strike="noStrike" cap="none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Separar los RCD conforme a la NACDMX-007-RNAT-2019.</a:t>
                      </a:r>
                      <a:endParaRPr sz="800" b="1" u="none" strike="noStrike" cap="none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se separan las cantidades recolectadas de tiradero clandestino y de ciudadanía. </a:t>
                      </a:r>
                      <a:endParaRPr sz="80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El Sindicato mencionó </a:t>
                      </a:r>
                      <a:r>
                        <a:rPr lang="es" sz="800" u="none" strike="noStrike" cap="none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que </a:t>
                      </a:r>
                      <a:r>
                        <a:rPr lang="es" sz="80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la alcaldía entregaba los RCD mezclados.</a:t>
                      </a:r>
                      <a:endParaRPr sz="80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b="1" i="0" u="none" strike="noStrike" cap="none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se tiene </a:t>
                      </a:r>
                      <a:r>
                        <a:rPr lang="es" sz="800" b="1" i="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evidencias del cumplimiento de este compromiso.</a:t>
                      </a:r>
                      <a:endParaRPr sz="800" b="1" i="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05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b="1" u="none" strike="noStrike" cap="none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Comunicación constante con la empresa transportista y la Planta de Tratamiento</a:t>
                      </a:r>
                      <a:endParaRPr sz="800" b="1" u="none" strike="noStrike" cap="none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strike="noStrike" cap="none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Sin recolectar RCD debido a que no cuentan con campamento de resguardo.</a:t>
                      </a:r>
                      <a:endParaRPr sz="800" u="none" strike="noStrike" cap="none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 el reporte presentado del mes de Marzo, se observa que la alcaldía dispuso los RCD mediante un </a:t>
                      </a:r>
                      <a:r>
                        <a:rPr lang="es" sz="800" u="none" strike="noStrike" cap="none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Sindicato</a:t>
                      </a:r>
                      <a:r>
                        <a:rPr lang="es" sz="800" u="none" strike="noStrike" cap="none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que no pertenece a los participantes y sin registro ambiental</a:t>
                      </a:r>
                      <a:r>
                        <a:rPr lang="es" sz="800" u="none" strike="noStrike" cap="none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, </a:t>
                      </a:r>
                      <a:r>
                        <a:rPr lang="es" sz="80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en un </a:t>
                      </a:r>
                      <a:r>
                        <a:rPr lang="es" sz="800" u="none" strike="noStrike" cap="none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sitio de disposición</a:t>
                      </a:r>
                      <a:r>
                        <a:rPr lang="es" sz="800" u="none" strike="noStrike" cap="none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final</a:t>
                      </a:r>
                      <a:r>
                        <a:rPr lang="es" sz="800" u="none" strike="noStrike" cap="none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</a:t>
                      </a:r>
                      <a:r>
                        <a:rPr lang="es" sz="80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ubicado en el Estado de México</a:t>
                      </a:r>
                      <a:r>
                        <a:rPr lang="es" sz="800" u="none" strike="noStrike" cap="none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.</a:t>
                      </a:r>
                      <a:endParaRPr sz="80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SEDEMA no cuenta con evidencia de que se apoyen del sindicato, ya que la alcaldía ha manifestado recolectar RCD de tiraderos </a:t>
                      </a:r>
                      <a:r>
                        <a:rPr lang="es" sz="800" u="none" strike="noStrike" cap="none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clandestinos y no se tiene claro el destino de los residuos.</a:t>
                      </a:r>
                      <a:endParaRPr sz="80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 u="none" strike="noStrike" cap="none" dirty="0">
                          <a:solidFill>
                            <a:schemeClr val="dk2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Han manifestado que el Sindicato Nuevo Siglo  no les contesta y han buscado el apoyo de otra empresa transportista. </a:t>
                      </a:r>
                      <a:endParaRPr sz="80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05884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b="1" u="none" strike="noStrike" cap="none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Definir un </a:t>
                      </a:r>
                      <a:r>
                        <a:rPr lang="es" sz="800" b="1" u="none" strike="noStrike" cap="none" dirty="0" smtClean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campamento </a:t>
                      </a:r>
                      <a:r>
                        <a:rPr lang="es" sz="800" b="1" u="none" strike="noStrike" cap="none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para el resguardo de los RCD</a:t>
                      </a:r>
                      <a:endParaRPr sz="800" b="1" u="none" strike="noStrike" cap="none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Establecido a lado de la presa Tarango, pretendían cambiar la ubicación, sin embargo, el nuevo domicilio está a lado de una escuela. </a:t>
                      </a:r>
                      <a:r>
                        <a:rPr lang="es" sz="800" u="none" strike="noStrike" cap="none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No se cuenta con más información</a:t>
                      </a:r>
                      <a:endParaRPr sz="80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s" sz="800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 cambió de ubicación el campamento de resguardo, toda vez que el Sindicato no podía ingresar al anterior, debido a la gran cantidad de RCD acumulado.</a:t>
                      </a:r>
                      <a:endParaRPr sz="80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endParaRPr sz="80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ES" sz="800" u="none" strike="noStrike" cap="none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</a:t>
                      </a:r>
                      <a:r>
                        <a:rPr lang="es-ES" sz="800" u="none" strike="noStrike" cap="none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 definió el lugar sin mayor inconveniente.</a:t>
                      </a:r>
                      <a:endParaRPr sz="80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ES" sz="800" b="0" i="0" u="none" strike="noStrike" cap="none" baseline="0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se cuenta con información sobre la ubicación o designación del espacio.</a:t>
                      </a:r>
                      <a:endParaRPr sz="800" b="0" i="0" u="none" strike="noStrike" cap="none" baseline="0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85096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b="1" u="none" strike="noStrike" cap="none" dirty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generar costo alguno por la recepción de RCD de origen </a:t>
                      </a:r>
                      <a:r>
                        <a:rPr lang="es" sz="800" b="1" u="none" strike="noStrike" cap="none" dirty="0" smtClean="0">
                          <a:solidFill>
                            <a:schemeClr val="lt1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domiciliario  </a:t>
                      </a:r>
                      <a:endParaRPr sz="800" b="1" u="none" strike="noStrike" cap="none" dirty="0">
                        <a:solidFill>
                          <a:schemeClr val="lt1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b="1" u="none" strike="noStrike" cap="none" dirty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han recibido RCD por parte de la </a:t>
                      </a:r>
                      <a:r>
                        <a:rPr lang="es" sz="800" b="1" u="none" strike="noStrike" cap="none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Ciudadanía.</a:t>
                      </a:r>
                      <a:endParaRPr sz="800" b="1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just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800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" sz="800" u="none" strike="noStrike" cap="none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SEDEMA no cuenta con evidencia de que reciban RCD de la ciudadanía, sin embargo, la alcaldía advierte que lo hace a través de la J.U.D de Obras Viales y Señalización</a:t>
                      </a:r>
                      <a:endParaRPr sz="800" u="none" strike="noStrike" cap="none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r>
                        <a:rPr lang="es-ES" sz="800" b="1" u="none" strike="noStrike" cap="none" dirty="0" smtClean="0">
                          <a:solidFill>
                            <a:srgbClr val="595959"/>
                          </a:solidFill>
                          <a:latin typeface="Source Sans Pro"/>
                          <a:ea typeface="Source Sans Pro"/>
                          <a:cs typeface="Source Sans Pro"/>
                          <a:sym typeface="Source Sans Pro"/>
                        </a:rPr>
                        <a:t>No han recibido RCD por parte de la Ciudadanía.</a:t>
                      </a:r>
                      <a:endParaRPr lang="es-ES" sz="800" b="1" u="none" strike="noStrike" cap="none" dirty="0">
                        <a:solidFill>
                          <a:srgbClr val="595959"/>
                        </a:solidFill>
                        <a:latin typeface="Source Sans Pro"/>
                        <a:ea typeface="Source Sans Pro"/>
                        <a:cs typeface="Source Sans Pro"/>
                        <a:sym typeface="Source Sans Pro"/>
                      </a:endParaRPr>
                    </a:p>
                  </a:txBody>
                  <a:tcPr marL="91425" marR="91425" marT="91425" marB="91425">
                    <a:lnL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 algn="ctr">
                      <a:solidFill>
                        <a:srgbClr val="EFEFEF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5" name="Google Shape;55;p6"/>
          <p:cNvSpPr/>
          <p:nvPr/>
        </p:nvSpPr>
        <p:spPr>
          <a:xfrm>
            <a:off x="-723" y="0"/>
            <a:ext cx="9144000" cy="677700"/>
          </a:xfrm>
          <a:prstGeom prst="rect">
            <a:avLst/>
          </a:prstGeom>
          <a:solidFill>
            <a:srgbClr val="235B4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" name="Google Shape;56;p6"/>
          <p:cNvPicPr preferRelativeResize="0"/>
          <p:nvPr/>
        </p:nvPicPr>
        <p:blipFill rotWithShape="1">
          <a:blip r:embed="rId3">
            <a:alphaModFix amt="39000"/>
          </a:blip>
          <a:srcRect l="42686" t="6633" r="11647" b="6196"/>
          <a:stretch/>
        </p:blipFill>
        <p:spPr>
          <a:xfrm rot="5400000">
            <a:off x="2020564" y="-2004189"/>
            <a:ext cx="660650" cy="4703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6"/>
          <p:cNvPicPr preferRelativeResize="0"/>
          <p:nvPr/>
        </p:nvPicPr>
        <p:blipFill rotWithShape="1">
          <a:blip r:embed="rId3">
            <a:alphaModFix amt="39000"/>
          </a:blip>
          <a:srcRect l="42481" t="4957" r="11263" b="12697"/>
          <a:stretch/>
        </p:blipFill>
        <p:spPr>
          <a:xfrm rot="5400000">
            <a:off x="6589015" y="-1877962"/>
            <a:ext cx="669200" cy="4442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3175" y="168548"/>
            <a:ext cx="1431075" cy="357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968249" y="248513"/>
            <a:ext cx="994126" cy="197825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6"/>
          <p:cNvSpPr/>
          <p:nvPr/>
        </p:nvSpPr>
        <p:spPr>
          <a:xfrm>
            <a:off x="-6600" y="622475"/>
            <a:ext cx="9151200" cy="463200"/>
          </a:xfrm>
          <a:prstGeom prst="rect">
            <a:avLst/>
          </a:prstGeom>
          <a:solidFill>
            <a:srgbClr val="9F22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2000" b="1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Compromisos asumidos por alcaldías</a:t>
            </a:r>
            <a:endParaRPr sz="2000" b="1" i="0" u="none" strike="noStrike" cap="none">
              <a:solidFill>
                <a:schemeClr val="lt1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6272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2223</Words>
  <Application>Microsoft Office PowerPoint</Application>
  <PresentationFormat>Presentación en pantalla (16:9)</PresentationFormat>
  <Paragraphs>309</Paragraphs>
  <Slides>15</Slides>
  <Notes>15</Notes>
  <HiddenSlides>1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Source Sans Pro</vt:lpstr>
      <vt:lpstr>Arial</vt:lpstr>
      <vt:lpstr>Simple Light</vt:lpstr>
      <vt:lpstr>Presentación de PowerPoint</vt:lpstr>
      <vt:lpstr>Descripción del Programa de recolección de RCD domiciliario</vt:lpstr>
      <vt:lpstr>Presentación de PowerPoint</vt:lpstr>
      <vt:lpstr>Presentación de PowerPoint</vt:lpstr>
      <vt:lpstr>Participantes en el Programa</vt:lpstr>
      <vt:lpstr>Situación actual del Programa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Laura Isabel Reyes Borges</cp:lastModifiedBy>
  <cp:revision>13</cp:revision>
  <dcterms:modified xsi:type="dcterms:W3CDTF">2022-09-29T15:51:55Z</dcterms:modified>
</cp:coreProperties>
</file>